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368" r:id="rId2"/>
    <p:sldId id="351" r:id="rId3"/>
    <p:sldId id="352" r:id="rId4"/>
    <p:sldId id="355" r:id="rId5"/>
    <p:sldId id="353" r:id="rId6"/>
    <p:sldId id="369" r:id="rId7"/>
    <p:sldId id="370" r:id="rId8"/>
    <p:sldId id="356" r:id="rId9"/>
    <p:sldId id="357" r:id="rId10"/>
    <p:sldId id="358" r:id="rId11"/>
    <p:sldId id="359" r:id="rId12"/>
    <p:sldId id="375" r:id="rId13"/>
    <p:sldId id="377" r:id="rId14"/>
    <p:sldId id="378" r:id="rId15"/>
    <p:sldId id="376" r:id="rId16"/>
    <p:sldId id="380" r:id="rId17"/>
    <p:sldId id="379" r:id="rId18"/>
    <p:sldId id="371" r:id="rId19"/>
    <p:sldId id="381" r:id="rId20"/>
    <p:sldId id="372" r:id="rId21"/>
    <p:sldId id="364" r:id="rId22"/>
    <p:sldId id="363" r:id="rId23"/>
    <p:sldId id="367" r:id="rId24"/>
  </p:sldIdLst>
  <p:sldSz cx="9144000" cy="6858000" type="screen4x3"/>
  <p:notesSz cx="6858000" cy="9144000"/>
  <p:defaultTextStyle>
    <a:defPPr>
      <a:defRPr lang="x-non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69551" autoAdjust="0"/>
  </p:normalViewPr>
  <p:slideViewPr>
    <p:cSldViewPr snapToGrid="0">
      <p:cViewPr>
        <p:scale>
          <a:sx n="100" d="100"/>
          <a:sy n="100" d="100"/>
        </p:scale>
        <p:origin x="-66" y="198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09854E-C37D-4581-BF4F-61C50D48B6CF}" type="datetimeFigureOut">
              <a:rPr lang="x-none"/>
              <a:pPr>
                <a:defRPr/>
              </a:pPr>
              <a:t>11/18/2015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x-non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B5B52D-B8A2-4639-BBFF-1CD64C1F62B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6185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252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dirty="0" smtClean="0"/>
              <a:t>Миграција је процес</a:t>
            </a:r>
            <a:r>
              <a:rPr lang="sr-Cyrl-CS" baseline="0" dirty="0" smtClean="0"/>
              <a:t> конверзије података ГПС снимања у облик и формат ГИС базе података и чување на начин захтеван моделом података коришћеног ГИС решења.</a:t>
            </a:r>
          </a:p>
          <a:p>
            <a:r>
              <a:rPr lang="sr-Cyrl-CS" dirty="0" smtClean="0"/>
              <a:t>Ради</a:t>
            </a:r>
            <a:r>
              <a:rPr lang="sr-Cyrl-CS" baseline="0" dirty="0" smtClean="0"/>
              <a:t> се коришћењем тзв ЕТЛ алата, као што је Сафе ФМЕ.</a:t>
            </a:r>
          </a:p>
          <a:p>
            <a:endParaRPr lang="sr-Cyrl-CS" baseline="0" dirty="0" smtClean="0"/>
          </a:p>
          <a:p>
            <a:r>
              <a:rPr lang="sr-Cyrl-CS" baseline="0" dirty="0" smtClean="0"/>
              <a:t>Предност оваквог начина рада јесте стварање окружења за стални унос података, што повећава продуктивност без проблема са тачношћу, синтаксним грешкама и сл.</a:t>
            </a:r>
          </a:p>
          <a:p>
            <a:endParaRPr lang="sr-Cyrl-CS" baseline="0" dirty="0" smtClean="0"/>
          </a:p>
          <a:p>
            <a:r>
              <a:rPr lang="sr-Cyrl-CS" baseline="0" dirty="0" smtClean="0"/>
              <a:t>Наравно, циљ креирања сваког ГИС-а јесте пуна база података и искоришшћавање могућности анализе просторних објеката.</a:t>
            </a:r>
          </a:p>
          <a:p>
            <a:endParaRPr lang="sr-Cyrl-CS" baseline="0" dirty="0" smtClean="0"/>
          </a:p>
          <a:p>
            <a:r>
              <a:rPr lang="sr-Cyrl-CS" baseline="0" dirty="0" smtClean="0"/>
              <a:t>Тренутно, ЈКП ГМ нема потпуну базу али су на правом путу да то ураде, па зато могу да се бавим подскупом могућих анализа.</a:t>
            </a:r>
          </a:p>
          <a:p>
            <a:r>
              <a:rPr lang="sr-Cyrl-CS" baseline="0" dirty="0" smtClean="0"/>
              <a:t>Што се тиче проширења функционалности, на томе се стално ради, и креирано је неколико функционалних проширења система, од којих је најважније алат за интеграцију са ЕРП системом за наплату, које се увелико користи.</a:t>
            </a:r>
          </a:p>
          <a:p>
            <a:r>
              <a:rPr lang="sr-Cyrl-CS" baseline="0" dirty="0" smtClean="0"/>
              <a:t>У тестирању је алат за извоз у ЕПАНЕТ (фрее алат за хидро прорачуне), а у плану су и неки алати који ће олакшати планирање мреже, проналазак преоптерећених деоница цевовода и сл...</a:t>
            </a:r>
            <a:endParaRPr lang="sr-Cyrl-CS" dirty="0" smtClean="0"/>
          </a:p>
          <a:p>
            <a:endParaRPr lang="sr-Cyrl-CS" dirty="0" smtClean="0"/>
          </a:p>
          <a:p>
            <a:r>
              <a:rPr lang="sr-Cyrl-CS" dirty="0" smtClean="0"/>
              <a:t>Описати како се користи ГИС за припрему</a:t>
            </a:r>
            <a:r>
              <a:rPr lang="sr-Cyrl-CS" baseline="0" dirty="0" smtClean="0"/>
              <a:t> </a:t>
            </a:r>
          </a:p>
          <a:p>
            <a:r>
              <a:rPr lang="sr-Cyrl-CS" baseline="0" dirty="0" smtClean="0"/>
              <a:t>Поред свега овога, ГИС се користи и за припрему теренских екипа приликом изласка на терен услед квара, редовног одржавања или ГПС снимања.</a:t>
            </a:r>
          </a:p>
          <a:p>
            <a:r>
              <a:rPr lang="sr-Cyrl-CS" baseline="0" dirty="0" smtClean="0"/>
              <a:t>У зависносто од потребе, екипе добијају или списак објеката које треба нпр ажурирати, или одштампану карту подручја са означеним објектима од интереса...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4447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dirty="0" smtClean="0"/>
              <a:t>ИНТЕРФЕЈС ЈЕ</a:t>
            </a:r>
            <a:r>
              <a:rPr lang="sr-Cyrl-CS" baseline="0" dirty="0" smtClean="0"/>
              <a:t> ТИПИЧАН ИНТЕРФЕЈС ГИС АПЛИКАЦИЈЕ СА КАРТОМ, ЛЕГЕНДОМ И РАЗЛИЧИТИМ ПАЛЕТАМА АЛАТА.</a:t>
            </a:r>
            <a:endParaRPr lang="sr-Cyrl-CS" dirty="0" smtClean="0"/>
          </a:p>
          <a:p>
            <a:endParaRPr lang="sr-Cyrl-CS" dirty="0" smtClean="0"/>
          </a:p>
          <a:p>
            <a:r>
              <a:rPr lang="sr-Cyrl-RS" dirty="0" smtClean="0"/>
              <a:t>Корисничким</a:t>
            </a:r>
            <a:r>
              <a:rPr lang="sr-Cyrl-RS" baseline="0" dirty="0" smtClean="0"/>
              <a:t> интерфејсом доминира карта на којој су приказани сви слојеви који се налазе у легенди са леве стране а који су укључени.</a:t>
            </a:r>
          </a:p>
          <a:p>
            <a:r>
              <a:rPr lang="sr-Cyrl-RS" baseline="0" dirty="0" smtClean="0"/>
              <a:t>Са леве стране је легенда, која ће касније бити детаљније објашњена заједно са картом.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Изнад ове две контроле се налази простор попуњен палетама алата, које садрже прегршт функција које су или наслеђене од основног ГИС алата тј АрцМап – а, или су посебно развијене за потребе инфраструктурних компанија које алат користе широм света.</a:t>
            </a:r>
          </a:p>
          <a:p>
            <a:r>
              <a:rPr lang="sr-Cyrl-RS" baseline="0" dirty="0" smtClean="0"/>
              <a:t>Ове палете садрже неколико стотина различитих специјализованих алата, а поред тога и дозвољавају и развој и додавање нових.</a:t>
            </a:r>
          </a:p>
          <a:p>
            <a:endParaRPr lang="sr-Cyrl-RS" baseline="0" dirty="0" smtClean="0"/>
          </a:p>
          <a:p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6773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R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Дакле, легенда садржи слојеве који се виде на карти. И то је нешто што углавном сваки ГИС алат уме.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Сваки слој има додељену симбологију, тј свој симбол на карти и то како се он понаша на карти ( на којој размери се исцртава а не којој не, да ли се скалира, да ли је транспарентан, лабеле ). Итд…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R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Оно што је посебно је механизам Тематских приказа (тзв Сторед дисплеј), који омгоућава креирање скупа слојева са неком симбологијим, редоследом, груписањњем и чување таквог приказа у бази тако да буде доступан свим корисницима који имају право приступа.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Овим се добија униформан приказ на екрану сваког корисника и умногоме олакшава администрација.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624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Ono što razlikuje ArcFM UT od ostalih, jesu dodate funkcionalnosti pogotovо prilikom unosa.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Креирање нових објеката је вођено, тј када корисник креира нови објекат он га мора креирати по задатој процедури и преконфигурисаној спецификацији, тј не може унети објекат без атрибута, не може почети да црта бакарни магистрални цевовод а нацртати прикључак од АЧ итд.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Такође, ту су и каталози као ови на сликама који омогућавају да корисник само одабере шта жели да унесе, а софтвер сам бира одредишни слој, и аутоматски попуњава атрибуте попут типа материјала и пресека приликом нпр цртања линијских објеката, тј цеви.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Ово јако олакшава унос, и не дозвољава унос некомплетних објеката или унос објеката са невалидним атрибутима.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Такође, постоје и различите валидације типа унетих атрибута, дужине и сл.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И важно је рећи да се све ово конфигурише пре пуштања система у коришћење и да корисник не мора да брине о томе.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R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sr-Cyrl-RS" baseline="0" dirty="0" smtClean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620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АрцФМ УТ поседује сопствени</a:t>
            </a:r>
            <a:r>
              <a:rPr lang="sr-Cyrl-RS" baseline="0" dirty="0" smtClean="0"/>
              <a:t> модел података који омогућава чување комплетног адресног система, што омогућава претрагу и навигацију по адреси.</a:t>
            </a:r>
          </a:p>
          <a:p>
            <a:r>
              <a:rPr lang="sr-Cyrl-RS" baseline="0" dirty="0" smtClean="0"/>
              <a:t>ЈКП ГМ поседује свој адресни систем, који је мигиран у ГИС базу коришћењем раније споменутог САФЕ ФМЕ алата за миграцију.</a:t>
            </a:r>
          </a:p>
          <a:p>
            <a:r>
              <a:rPr lang="sr-Cyrl-RS" baseline="0" dirty="0" smtClean="0"/>
              <a:t>Такође, могућа је и претрага и навигација накатастарску парцелу, координату, чување области од интереса а навигација на њу, претрага оббјеката по вредности неког атрибута простог објекта, па навигација на њега и исто то за инфраструктурне објекте (који поред атрибута у ФЦЛ имају скуп атрибута у још неким табелама)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2622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Скалабилност</a:t>
            </a:r>
            <a:r>
              <a:rPr lang="sr-Cyrl-RS" baseline="0" dirty="0" smtClean="0"/>
              <a:t> и прилагодљивост коју пружа АрцФМ УТ се види управо приликом анализе алфапанела.</a:t>
            </a:r>
          </a:p>
          <a:p>
            <a:r>
              <a:rPr lang="sr-Cyrl-RS" baseline="0" dirty="0" smtClean="0"/>
              <a:t>Алфапанел има за задатак да опише ГИС објекат али на начин који је предефинисао администратор и сачувао у бази.</a:t>
            </a:r>
          </a:p>
          <a:p>
            <a:r>
              <a:rPr lang="sr-Cyrl-RS" baseline="0" dirty="0" smtClean="0"/>
              <a:t>Дакле, сваки објекат у моделу података АрцФМ УТ, има свој скуп атрибута и свој алфапанел.Сваки атрибут има дефинисан тип, величину у бази, позицију на панелу, релацију са неким од каталога, валидацију и привилегије.</a:t>
            </a:r>
          </a:p>
          <a:p>
            <a:r>
              <a:rPr lang="sr-Cyrl-RS" baseline="0" dirty="0" smtClean="0"/>
              <a:t>Поред тог основног скупа атрибута који је приватан за сваки тип објекта, сваки објекат може имати и додатне атрибуте, на засебним картицама, и тако чувати информацију о томе када је уграђен или када је задњи пут сервисиран, може имати фотографију са терена, регистар промена, надлежност, напомену…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3097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3097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Још једна битна функционалност</a:t>
            </a:r>
            <a:r>
              <a:rPr lang="sr-Cyrl-RS" baseline="0" dirty="0" smtClean="0"/>
              <a:t> јесте комплексна мрежна анализа инфрааструктурних мрежа.</a:t>
            </a:r>
          </a:p>
          <a:p>
            <a:r>
              <a:rPr lang="sr-Cyrl-RS" dirty="0" smtClean="0"/>
              <a:t>Класични</a:t>
            </a:r>
            <a:r>
              <a:rPr lang="sr-Cyrl-RS" baseline="0" dirty="0" smtClean="0"/>
              <a:t> ГИС алати пружају могућност простоених анализа, у виду резултата просторних упита, попут:</a:t>
            </a:r>
          </a:p>
          <a:p>
            <a:r>
              <a:rPr lang="sr-Cyrl-RS" baseline="0" dirty="0" smtClean="0"/>
              <a:t>Шта се налази у околини од 5м од објекта?</a:t>
            </a:r>
          </a:p>
          <a:p>
            <a:r>
              <a:rPr lang="sr-Cyrl-RS" baseline="0" dirty="0" smtClean="0"/>
              <a:t>Шта се налази унутар мог полигона?</a:t>
            </a:r>
          </a:p>
          <a:p>
            <a:r>
              <a:rPr lang="sr-Cyrl-RS" baseline="0" dirty="0" smtClean="0"/>
              <a:t>Шта пресеца моја линија?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Како је АрцФМ УТ алат за инфраструктурне мреже, и највише га користе електродистрибуције и водоводи, мрежна анлиза тзв „усмерених мрежа“ је нешто што је врло корисно.</a:t>
            </a:r>
          </a:p>
          <a:p>
            <a:r>
              <a:rPr lang="sr-Cyrl-RS" baseline="0" dirty="0" smtClean="0"/>
              <a:t>Коришћењем алата овог модула, могуће је сазнати одговоре на питања:</a:t>
            </a:r>
          </a:p>
          <a:p>
            <a:r>
              <a:rPr lang="sr-Cyrl-RS" baseline="0" dirty="0" smtClean="0"/>
              <a:t>Ко се напаја из овог резервоара /трафостанице?</a:t>
            </a:r>
          </a:p>
          <a:p>
            <a:r>
              <a:rPr lang="sr-Cyrl-RS" baseline="0" dirty="0" smtClean="0"/>
              <a:t>Ко напаја овај прикључак?</a:t>
            </a:r>
          </a:p>
          <a:p>
            <a:r>
              <a:rPr lang="sr-Cyrl-RS" baseline="0" dirty="0" smtClean="0"/>
              <a:t>Шта се деси ако овде дође до квара, ко остаје без воде/струје?</a:t>
            </a:r>
          </a:p>
          <a:p>
            <a:r>
              <a:rPr lang="sr-Cyrl-RS" baseline="0" dirty="0" smtClean="0"/>
              <a:t>А шта ако премостим покварену цев од једне до друге тачке, одакле ће се напајати прикључци?</a:t>
            </a:r>
          </a:p>
          <a:p>
            <a:r>
              <a:rPr lang="sr-Cyrl-RS" baseline="0" dirty="0" smtClean="0"/>
              <a:t>Који објекти, удаљени 500м се напајају са ове црпне станице? Итд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Предности су очигледне и бројне, па ако буде било времена, можемо погледати и демо…</a:t>
            </a:r>
          </a:p>
          <a:p>
            <a:endParaRPr lang="sr-Cyrl-RS" baseline="0" dirty="0" smtClean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7525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Проширење система које омогућава приказ података о водомерима и потрошачима.</a:t>
            </a:r>
          </a:p>
          <a:p>
            <a:r>
              <a:rPr lang="sr-Cyrl-RS" dirty="0" smtClean="0"/>
              <a:t>Креирано коришћењем ЕСРИ и СИЦАД  .НЕТ интерфејса.</a:t>
            </a:r>
          </a:p>
          <a:p>
            <a:endParaRPr lang="sr-Cyrl-RS" dirty="0" smtClean="0"/>
          </a:p>
          <a:p>
            <a:r>
              <a:rPr lang="sr-Cyrl-RS" dirty="0" smtClean="0"/>
              <a:t>Омогућује</a:t>
            </a:r>
            <a:r>
              <a:rPr lang="sr-Cyrl-RS" baseline="0" dirty="0" smtClean="0"/>
              <a:t> увид у систем наплате и потрошње једним кликом на објекат у ГИС – у.</a:t>
            </a:r>
          </a:p>
          <a:p>
            <a:r>
              <a:rPr lang="sr-Cyrl-RS" baseline="0" dirty="0" smtClean="0"/>
              <a:t>Такође, могуће је извести објекте у Ексел табелу и користити као део извештаја.</a:t>
            </a:r>
          </a:p>
          <a:p>
            <a:r>
              <a:rPr lang="sr-Cyrl-RS" baseline="0" dirty="0" smtClean="0"/>
              <a:t>Креиране функције представљају основу за даља унапређења система у виду лоцирања места превелике или премале потрошње, проналска нелегалних прикључака или места за повећање протока итд…</a:t>
            </a:r>
            <a:endParaRPr lang="sr-Cyrl-RS" dirty="0" smtClean="0"/>
          </a:p>
          <a:p>
            <a:endParaRPr lang="sr-Cyrl-R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На слици доле десно се види и тематска карта добијена коришћењем алата за приказ сумарне потроошње једне деонице, који је већ имплементиран</a:t>
            </a:r>
            <a:endParaRPr lang="sr-Latn-RS" dirty="0" smtClean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5247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ЕПАНЕТ</a:t>
            </a:r>
            <a:r>
              <a:rPr lang="sr-Cyrl-RS" baseline="0" dirty="0" smtClean="0"/>
              <a:t> је бесплатни алат који омгућава хидрауличке прорачуне.</a:t>
            </a:r>
          </a:p>
          <a:p>
            <a:r>
              <a:rPr lang="sr-Cyrl-RS" dirty="0" smtClean="0"/>
              <a:t>Омогућава</a:t>
            </a:r>
            <a:r>
              <a:rPr lang="sr-Cyrl-RS" baseline="0" dirty="0" smtClean="0"/>
              <a:t> креирање мреже ручним уносом, или прихвата улазну датотеку у одређеном формату.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За анализу мреже креиране коришћењем АрцФМ УТ, креирано је програмско проширење, коришћењем ЕСРИ и АЕД СИЦАД .НЕТ програмског интерфејса које омогућава извоз мреже у епанет формат.</a:t>
            </a:r>
          </a:p>
          <a:p>
            <a:r>
              <a:rPr lang="sr-Cyrl-RS" baseline="0" dirty="0" smtClean="0"/>
              <a:t>Овим се отварају нове могућности за анализу и проверу квалитета мреже којом управља ЈКП ГМ.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Очекује се пуна имплементација овог решења када буду испуњени сви потребни услови.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06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dirty="0" smtClean="0"/>
              <a:t>Основне информације о ЈКП ГМ, </a:t>
            </a:r>
            <a:r>
              <a:rPr lang="sr-Cyrl-CS" baseline="0" dirty="0" smtClean="0"/>
              <a:t>организацији и структури.</a:t>
            </a:r>
          </a:p>
          <a:p>
            <a:r>
              <a:rPr lang="sr-Cyrl-CS" dirty="0" smtClean="0"/>
              <a:t> Делатност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3170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Тренутно је</a:t>
            </a:r>
            <a:r>
              <a:rPr lang="sr-Cyrl-RS" baseline="0" dirty="0" smtClean="0"/>
              <a:t> у развоју и ГИС гробља који ће омогућити интеграцију ГИС-а у постојећи систем управљана гробљима у ЈКП ГМ.</a:t>
            </a:r>
          </a:p>
          <a:p>
            <a:r>
              <a:rPr lang="sr-Cyrl-RS" baseline="0" dirty="0" smtClean="0"/>
              <a:t>Оно што је ново је коришћење беспилотних летелица за аерофотограметријско снимање, чиме се добија снимак резолуције ~ 5цм/пиксел, са ког се може радити дигитализација и упаривање са постојећим подацима о гробним местима.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0862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0590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086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dirty="0" smtClean="0"/>
              <a:t>Водовод је кључна делатност и највећи повод за увођење ГИС. </a:t>
            </a:r>
            <a:endParaRPr lang="sr-Cyrl-CS" baseline="0" dirty="0" smtClean="0"/>
          </a:p>
          <a:p>
            <a:pPr lvl="1"/>
            <a:r>
              <a:rPr lang="sr-Cyrl-CS" dirty="0" smtClean="0"/>
              <a:t>18 резервоара</a:t>
            </a:r>
          </a:p>
          <a:p>
            <a:pPr lvl="1"/>
            <a:r>
              <a:rPr lang="sr-Cyrl-CS" dirty="0" smtClean="0"/>
              <a:t>15 резервоара са црпном станицом</a:t>
            </a:r>
          </a:p>
          <a:p>
            <a:pPr lvl="1"/>
            <a:r>
              <a:rPr lang="sr-Cyrl-CS" dirty="0" smtClean="0"/>
              <a:t>7 бустер станица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015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dirty="0" smtClean="0"/>
              <a:t>Сваки</a:t>
            </a:r>
            <a:r>
              <a:rPr lang="sr-Cyrl-CS" baseline="0" dirty="0" smtClean="0"/>
              <a:t> водовод има оног неког службеника који зна где су цеви, на који цевовод је везан који прикључак.</a:t>
            </a:r>
          </a:p>
          <a:p>
            <a:r>
              <a:rPr lang="sr-Cyrl-CS" baseline="0" dirty="0" smtClean="0"/>
              <a:t>Шта се дешава када он оде на одмор, у пензију?</a:t>
            </a:r>
          </a:p>
          <a:p>
            <a:r>
              <a:rPr lang="sr-Cyrl-RS" dirty="0" smtClean="0"/>
              <a:t>Да ли када наме затреба информација о локацији</a:t>
            </a:r>
            <a:r>
              <a:rPr lang="sr-Cyrl-RS" baseline="0" dirty="0" smtClean="0"/>
              <a:t> деонице цевовода, питамо колегу, гледамо кабловски или геодетски лист?</a:t>
            </a:r>
          </a:p>
          <a:p>
            <a:r>
              <a:rPr lang="sr-Cyrl-RS" baseline="0" dirty="0" smtClean="0"/>
              <a:t>Шта је тачно? Дакле, постоји и проблем нецентрализованог извора информација.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Такође, и тачност локације је проблематична, јер ако не знамо коме да верујемо, може се десити да копамо на погрешном месту, губимо време, новац…</a:t>
            </a:r>
          </a:p>
          <a:p>
            <a:endParaRPr lang="sr-Cyrl-RS" baseline="0" dirty="0" smtClean="0"/>
          </a:p>
          <a:p>
            <a:endParaRPr lang="sr-Cyrl-RS" baseline="0" dirty="0" smtClean="0"/>
          </a:p>
          <a:p>
            <a:r>
              <a:rPr lang="sr-Cyrl-RS" baseline="0" dirty="0" smtClean="0"/>
              <a:t>О правој анализи и извештавању нема ни говора, ако подаци нису у дигиталном облику, тачни и коректни.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Планирање је такође било проблем, јер када имате кабловски лист који је неко радирао пре 10 па и 20 година, како можете знати право стање на терену?</a:t>
            </a:r>
          </a:p>
          <a:p>
            <a:r>
              <a:rPr lang="sr-Cyrl-RS" dirty="0" smtClean="0"/>
              <a:t>Шта</a:t>
            </a:r>
            <a:r>
              <a:rPr lang="sr-Cyrl-RS" baseline="0" dirty="0" smtClean="0"/>
              <a:t> се све променило? Да ли и даље постоји потреба за новом инфраструктуром?</a:t>
            </a:r>
          </a:p>
          <a:p>
            <a:r>
              <a:rPr lang="sr-Cyrl-RS" baseline="0" dirty="0" smtClean="0"/>
              <a:t>Да ли су објекти на терену исти као и на плану?</a:t>
            </a:r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Увођењем ГИС-а,</a:t>
            </a:r>
            <a:r>
              <a:rPr lang="sr-Cyrl-RS" baseline="0" dirty="0" smtClean="0"/>
              <a:t> поред аналитичког алата, добијен је и моћан попис имовине, тзв асет менаджмент, који у сваком тренутку даје инфо о томе где се шта налази, колико тога има, колико вреди…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116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dirty="0" smtClean="0"/>
              <a:t>У сарадњи са Општином ГМ служби</a:t>
            </a:r>
            <a:r>
              <a:rPr lang="sr-Cyrl-CS" baseline="0" dirty="0" smtClean="0"/>
              <a:t> је на располагању одговарајући ГИС софтвер и ГПС опрема. На следећем слајду биће детаљније приказани софтвер и опрема, као и њихове примене.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287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Дакле, видели</a:t>
            </a:r>
            <a:r>
              <a:rPr lang="sr-Cyrl-RS" baseline="0" dirty="0" smtClean="0"/>
              <a:t> сте о ком обиму података је реч.</a:t>
            </a:r>
          </a:p>
          <a:p>
            <a:r>
              <a:rPr lang="sr-Cyrl-RS" dirty="0" smtClean="0"/>
              <a:t>Мој</a:t>
            </a:r>
            <a:r>
              <a:rPr lang="sr-Cyrl-RS" baseline="0" dirty="0" smtClean="0"/>
              <a:t> задатак је имплементација, одржавање и проширење оваквих система, па ћу вам ја причати о софтверу који је омогућио</a:t>
            </a:r>
            <a:r>
              <a:rPr lang="sr-Latn-RS" baseline="0" dirty="0" smtClean="0"/>
              <a:t> kolegama iz GM da naprave ovakvu bazu</a:t>
            </a:r>
            <a:r>
              <a:rPr lang="sr-Cyrl-RS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AED-SICAD </a:t>
            </a:r>
            <a:r>
              <a:rPr lang="en-US" dirty="0" err="1" smtClean="0"/>
              <a:t>ArcFM</a:t>
            </a:r>
            <a:r>
              <a:rPr lang="en-US" dirty="0" smtClean="0"/>
              <a:t> UT </a:t>
            </a:r>
            <a:r>
              <a:rPr lang="sr-Cyrl-RS" dirty="0" smtClean="0"/>
              <a:t>је специјализовано</a:t>
            </a:r>
            <a:r>
              <a:rPr lang="sr-Cyrl-RS" baseline="0" dirty="0" smtClean="0"/>
              <a:t> решење највећег европског произвођача инфраструктурног ГИС софтвера – немачке компаније АЕД-СИЦАД.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Све највеће електродистрибуције и водоводи у Немачкој, Аустрији, Холандији, Белгији, Швајцарској а од скоро чак и у Африци имплементирају ГИС решења овог произвођача.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Базира се на </a:t>
            </a:r>
            <a:r>
              <a:rPr lang="en-US" dirty="0" smtClean="0"/>
              <a:t>ESRI ArcGIS Desktop </a:t>
            </a:r>
            <a:r>
              <a:rPr lang="sr-Cyrl-RS" dirty="0" smtClean="0"/>
              <a:t> платформи,</a:t>
            </a:r>
            <a:r>
              <a:rPr lang="sr-Cyrl-RS" baseline="0" dirty="0" smtClean="0"/>
              <a:t> али са далеко већим скупом функционалности и прилагођен је раду са електродитрибутивним телекомуникационим, водоводним, гасним мрежама, што значи да у стопу прати потребе предузећа која такве мреже одржавају.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Поред опција приказа геометрије и простих атрибута, што омогућава </a:t>
            </a:r>
            <a:r>
              <a:rPr lang="en-US" dirty="0" smtClean="0"/>
              <a:t>ESRI ArcGIS Desktop </a:t>
            </a:r>
            <a:r>
              <a:rPr lang="sr-Cyrl-RS" dirty="0" smtClean="0"/>
              <a:t>платформа, АрцФМ УТ пружа</a:t>
            </a:r>
            <a:r>
              <a:rPr lang="sr-Cyrl-RS" baseline="0" dirty="0" smtClean="0"/>
              <a:t> гомилу опција прилагођавања и подешавања.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/>
              <a:t>Од тога шта од атрибута објекат садржи, како му изгледа алфа панел, ко сме да види који податак, тј привилегија па до сложених мрежних анализа које ће касније бити описане.</a:t>
            </a:r>
            <a:endParaRPr lang="en-US" dirty="0" smtClean="0"/>
          </a:p>
          <a:p>
            <a:endParaRPr lang="sr-Cyrl-RS" baseline="0" dirty="0" smtClean="0"/>
          </a:p>
          <a:p>
            <a:r>
              <a:rPr lang="sr-Cyrl-RS" dirty="0" smtClean="0"/>
              <a:t>ЈКП ГМ</a:t>
            </a:r>
            <a:r>
              <a:rPr lang="sr-Cyrl-RS" baseline="0" dirty="0" smtClean="0"/>
              <a:t> поседује две лиценце АрцФМ УТ, које се користе у свакодневном раду.</a:t>
            </a:r>
          </a:p>
          <a:p>
            <a:r>
              <a:rPr lang="sr-Cyrl-RS" baseline="0" dirty="0" smtClean="0"/>
              <a:t>Софтверско решење АрцЦаталог који је део пакета </a:t>
            </a:r>
            <a:r>
              <a:rPr lang="en-US" dirty="0" smtClean="0"/>
              <a:t>ArcGIS Desktop </a:t>
            </a:r>
            <a:r>
              <a:rPr lang="sr-Cyrl-RS" dirty="0" smtClean="0"/>
              <a:t>се користи за</a:t>
            </a:r>
            <a:r>
              <a:rPr lang="sr-Cyrl-RS" baseline="0" dirty="0" smtClean="0"/>
              <a:t> </a:t>
            </a:r>
            <a:r>
              <a:rPr lang="sr-Cyrl-RS" dirty="0" smtClean="0"/>
              <a:t>администрацију</a:t>
            </a:r>
            <a:r>
              <a:rPr lang="sr-Cyrl-RS" baseline="0" dirty="0" smtClean="0"/>
              <a:t> и омогућава креирање и одржавање базе података, управљање привилегијама, подешавањима која олакшавају рад на уносу и изменама мреже и тд, док се за унос и измену графике и алфанумерике користи АрцФМ УТ.</a:t>
            </a:r>
          </a:p>
          <a:p>
            <a:r>
              <a:rPr lang="sr-Cyrl-RS" baseline="0" dirty="0" smtClean="0"/>
              <a:t>Поред основних функција попут навигације, претраге и уноса, АРЦФМУТ омогућава и издавање радних налога и праћење њиховог извршења, креирање различитих извештаја, извоз ГИС података у различите формате попут</a:t>
            </a:r>
            <a:r>
              <a:rPr lang="sr-Latn-RS" baseline="0" dirty="0" smtClean="0"/>
              <a:t> SHP</a:t>
            </a:r>
            <a:r>
              <a:rPr lang="sr-Cyrl-RS" baseline="0" dirty="0" smtClean="0"/>
              <a:t>, </a:t>
            </a:r>
            <a:r>
              <a:rPr lang="sr-Latn-RS" baseline="0" dirty="0" smtClean="0"/>
              <a:t>DWG </a:t>
            </a:r>
            <a:r>
              <a:rPr lang="sr-Cyrl-RS" baseline="0" dirty="0" smtClean="0"/>
              <a:t>или </a:t>
            </a:r>
            <a:r>
              <a:rPr lang="sr-Latn-RS" baseline="0" dirty="0" smtClean="0"/>
              <a:t>XLS</a:t>
            </a:r>
            <a:r>
              <a:rPr lang="en-US" baseline="0" dirty="0" smtClean="0"/>
              <a:t>, </a:t>
            </a:r>
            <a:r>
              <a:rPr lang="sr-Cyrl-RS" baseline="0" dirty="0" smtClean="0"/>
              <a:t>али и анализе тока усмерених мрежа (вода, струја).</a:t>
            </a:r>
          </a:p>
          <a:p>
            <a:r>
              <a:rPr lang="sr-Cyrl-RS" baseline="0" dirty="0" smtClean="0"/>
              <a:t>Сваки објекат има свој алфапанел, прилагођен потребама предузећа, потпуно конфигурабилан, који садржи све податке о објекту, од типа и назива па све до фотографије са терена, и датума следећег сервиса, и особе задужене за то.</a:t>
            </a:r>
          </a:p>
          <a:p>
            <a:endParaRPr lang="sr-Cyrl-RS" baseline="0" dirty="0" smtClean="0"/>
          </a:p>
          <a:p>
            <a:r>
              <a:rPr lang="en-US" dirty="0" smtClean="0"/>
              <a:t>ESRI ArcGIS Desktop </a:t>
            </a:r>
            <a:r>
              <a:rPr lang="sr-Cyrl-RS" dirty="0" smtClean="0"/>
              <a:t>је </a:t>
            </a:r>
            <a:r>
              <a:rPr lang="sr-Cyrl-RS" baseline="0" dirty="0" smtClean="0"/>
              <a:t>професионална , вишенаменска ГИС платформа.</a:t>
            </a:r>
          </a:p>
          <a:p>
            <a:r>
              <a:rPr lang="sr-Cyrl-RS" baseline="0" dirty="0" smtClean="0"/>
              <a:t>Развија га Америчка компанија ЕСРИ </a:t>
            </a:r>
            <a:r>
              <a:rPr lang="sr-Latn-RS" b="1" dirty="0" smtClean="0"/>
              <a:t>Environmental Systems Research Institute</a:t>
            </a:r>
            <a:r>
              <a:rPr lang="sr-Cyrl-RS" b="1" dirty="0" smtClean="0"/>
              <a:t> </a:t>
            </a:r>
            <a:r>
              <a:rPr lang="sr-Cyrl-RS" dirty="0" smtClean="0"/>
              <a:t>и намењен је генерално развоју ГИС-а, без акцента на тип мреже.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887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Професионални</a:t>
            </a:r>
            <a:r>
              <a:rPr lang="sr-Cyrl-RS" baseline="0" dirty="0" smtClean="0"/>
              <a:t>, ручни Тримбле  ГПС уређаји омогућавају прикупљање података, али и њихово ажурирање на терену.</a:t>
            </a:r>
          </a:p>
          <a:p>
            <a:r>
              <a:rPr lang="sr-Cyrl-RS" baseline="0" dirty="0" smtClean="0"/>
              <a:t>Ови уређају чувају координату објекта, али и атрибуте који га описују и омогућавају да се још на терену добије валидан ГИС објекат, са позицијом високог нивоа тачности.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Теренске екипе коришћењем ручног ГПС уређаја, снимају објекте водоводне мреже (шахтове, резервоаре, црпне и бустер станице).</a:t>
            </a:r>
          </a:p>
          <a:p>
            <a:r>
              <a:rPr lang="sr-Cyrl-RS" baseline="0" dirty="0" smtClean="0"/>
              <a:t>За неке објекте (попут шахта) чува се и инфомрација о томе шта садрже (нпр. шахт садржи вентил неког пречника, итд)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Тако добијени подаци се накнадно обрађују модулом за диференцијалну корекцију у софтверу </a:t>
            </a:r>
            <a:r>
              <a:rPr lang="sr-Latn-CS" dirty="0" smtClean="0"/>
              <a:t>Trimble Pathfinder Office</a:t>
            </a:r>
            <a:r>
              <a:rPr lang="sr-Cyrl-RS" baseline="0" dirty="0" smtClean="0"/>
              <a:t> а затим се извозе и уносе у ГИС базу.</a:t>
            </a:r>
          </a:p>
          <a:p>
            <a:r>
              <a:rPr lang="sr-Cyrl-RS" baseline="0" dirty="0" smtClean="0"/>
              <a:t>Крајњи резултат је објекат у ГИС бази, са позицијом тачности од 50цм и пуним скупом атрибута који га описују, спреман за даљу анализу, креирање извештаја или мрежни прорачун.</a:t>
            </a:r>
            <a:endParaRPr lang="sr-Cyrl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706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Као што</a:t>
            </a:r>
            <a:r>
              <a:rPr lang="sr-Cyrl-RS" baseline="0" dirty="0" smtClean="0"/>
              <a:t> већ рекох раније, Тримбле ГПС је извор векторских података.</a:t>
            </a:r>
          </a:p>
          <a:p>
            <a:r>
              <a:rPr lang="sr-Cyrl-RS" baseline="0" dirty="0" smtClean="0"/>
              <a:t>Позадински подаци су добијени из више различитих извора па ту имамо скениране катастарске планове, урбанистички план, векторске водне токове али и изохипсе које омогућавају унос кота, тј висина, и на крају ортофото снимак града и општине.</a:t>
            </a:r>
          </a:p>
          <a:p>
            <a:r>
              <a:rPr lang="sr-Cyrl-RS" baseline="0" dirty="0" smtClean="0"/>
              <a:t>Поред свега овога, најажурнији позадински подаци добијени су ваздушним снимањем коришћењем беспилотне летелице, којом су снимљени ужи центар града и градско гробље.</a:t>
            </a:r>
          </a:p>
          <a:p>
            <a:r>
              <a:rPr lang="sr-Cyrl-RS" baseline="0" dirty="0" smtClean="0"/>
              <a:t>Снимак гробља ће бити коришћен и приликом израде ГИС-а гробља ЈКП ГМ.</a:t>
            </a:r>
          </a:p>
          <a:p>
            <a:endParaRPr lang="sr-Cyrl-RS" baseline="0" dirty="0" smtClean="0"/>
          </a:p>
          <a:p>
            <a:r>
              <a:rPr lang="sr-Cyrl-RS" dirty="0" smtClean="0"/>
              <a:t>Сама</a:t>
            </a:r>
            <a:r>
              <a:rPr lang="sr-Cyrl-RS" baseline="0" dirty="0" smtClean="0"/>
              <a:t> архитектура система је комплексна, подржава и интернет технологије тј приказ у интернет прегелдачу, и као основу система и место креирања свих садржаја подразумева Десктоп апликације.</a:t>
            </a:r>
          </a:p>
          <a:p>
            <a:r>
              <a:rPr lang="sr-Cyrl-RS" baseline="0" dirty="0" smtClean="0"/>
              <a:t>Основу система чини база података, у којој се чувају сви подаци (како вектори тако и растери), корисници али и сва подешавања (изглед алфапанела, привилегије приступа, изгледи штампе. Па чак и део програмског кода). За веће системе, РДБМС је или </a:t>
            </a:r>
            <a:r>
              <a:rPr lang="en-US" baseline="0" dirty="0" smtClean="0"/>
              <a:t>Oracle </a:t>
            </a:r>
            <a:r>
              <a:rPr lang="sr-Cyrl-RS" baseline="0" dirty="0" smtClean="0"/>
              <a:t>или </a:t>
            </a:r>
            <a:r>
              <a:rPr lang="en-US" baseline="0" dirty="0" smtClean="0"/>
              <a:t>MS SQL Server</a:t>
            </a:r>
            <a:r>
              <a:rPr lang="sr-Cyrl-RS" baseline="0" dirty="0" smtClean="0"/>
              <a:t>, али како се овде не ради са великим скуповима података, изабран је  </a:t>
            </a:r>
            <a:r>
              <a:rPr lang="en-US" baseline="0" dirty="0" smtClean="0"/>
              <a:t>MS Access.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У плану је имлементација </a:t>
            </a:r>
            <a:r>
              <a:rPr lang="sr-Latn-RS" baseline="0" dirty="0" smtClean="0"/>
              <a:t>WEB </a:t>
            </a:r>
            <a:r>
              <a:rPr lang="sr-Cyrl-RS" baseline="0" dirty="0" smtClean="0"/>
              <a:t>приказа на фирмином интранету, па је из тог разлога овде приказана архитектура система када он подржава све платформе.</a:t>
            </a:r>
          </a:p>
          <a:p>
            <a:r>
              <a:rPr lang="sr-Cyrl-RS" baseline="0" dirty="0" smtClean="0"/>
              <a:t>Слој одговоран за манипулацију са просторним подацима, </a:t>
            </a:r>
            <a:r>
              <a:rPr lang="sr-Latn-RS" baseline="0" dirty="0" smtClean="0"/>
              <a:t>ArcGIS Server, </a:t>
            </a:r>
            <a:r>
              <a:rPr lang="sr-Cyrl-RS" baseline="0" dirty="0" smtClean="0"/>
              <a:t>у том случају координише захтевима за геометријом  (било да је у питању упис или читање).</a:t>
            </a:r>
          </a:p>
          <a:p>
            <a:r>
              <a:rPr lang="sr-Cyrl-RS" baseline="0" dirty="0" smtClean="0"/>
              <a:t>Ако је захтев проистекао од Десктоп клијента, сва даља манипулација подацима се предјае клијентском софтверу.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Ако се ради о интернет клијенту, тј прегледачу, у игру улази још један серверски софтвер , АрцФМ УТ Сервер, који води рачуна да се инфраструктурни објекти коректно интерпретирају, приказују, претражују и на исправан начин користе у мрежним анализама.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Поред свега овога, могуће је користити и мобилну платформу за теренске екипе, креирати своје апликације на свим платформама коришћењем рограмског интерфејса итд….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0721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База није велика и има релативно мали број прикључака ако гледамо водоводе већих градова, али је попуњена квалитетним подацима и  већ сада је достигла ниво да се може користити као почетна тачка у разним анализама, и извештајима и као што је колегиница напоменула на почетку, садржи податке за 260 км цевовода, преко 3500 водомера и на стотине шахтова, вентила и сл.</a:t>
            </a:r>
          </a:p>
          <a:p>
            <a:r>
              <a:rPr lang="sr-Cyrl-RS" baseline="0" dirty="0" smtClean="0"/>
              <a:t>Такође, ту су и подаци о комуналној инфрастуктури, снимљени ручним ГПС уређајима, и подешеном симбологијом, а све то на позадинским картама резолуције 10цм/пиксел (ортофото града) 20цм/пиксел (ортофото општине) и 5цм/пиксел за ортофото гробља).</a:t>
            </a:r>
          </a:p>
          <a:p>
            <a:r>
              <a:rPr lang="sr-Cyrl-RS" baseline="0" dirty="0" smtClean="0"/>
              <a:t>Поред свега ту су и векторизовани подаци из катастра, подаци о водотоковима и геодетски прецизни подаци о котама свих објеката добијени из ЦАД датотека са изохипсама.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B52D-B8A2-4639-BBFF-1CD64C1F62B0}" type="slidenum">
              <a:rPr lang="x-none" smtClean="0"/>
              <a:pPr>
                <a:defRPr/>
              </a:pPr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647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00" y="-20625"/>
            <a:ext cx="9171500" cy="687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388" y="1828800"/>
            <a:ext cx="5656772" cy="1271016"/>
          </a:xfrm>
        </p:spPr>
        <p:txBody>
          <a:bodyPr rIns="0" anchor="b">
            <a:noAutofit/>
          </a:bodyPr>
          <a:lstStyle>
            <a:lvl1pPr algn="l">
              <a:defRPr sz="40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388" y="3246120"/>
            <a:ext cx="565678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92" y="5747367"/>
            <a:ext cx="1824972" cy="6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6379820" y="6378756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dt" sz="half" idx="2"/>
          </p:nvPr>
        </p:nvSpPr>
        <p:spPr>
          <a:xfrm>
            <a:off x="176214" y="6375762"/>
            <a:ext cx="237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2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A3133DB-3076-4638-A6F8-FC5685E5AA9D}" type="datetimeFigureOut">
              <a:rPr lang="x-none" smtClean="0"/>
              <a:pPr>
                <a:defRPr/>
              </a:pPr>
              <a:t>11/18/2015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21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07688"/>
          </a:xfrm>
          <a:prstGeom prst="rect">
            <a:avLst/>
          </a:prstGeom>
          <a:solidFill>
            <a:srgbClr val="E0E0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238126" y="863127"/>
            <a:ext cx="8655050" cy="58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2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1644114"/>
            <a:ext cx="8655050" cy="470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Bullet One</a:t>
            </a:r>
          </a:p>
          <a:p>
            <a:pPr lvl="1"/>
            <a:r>
              <a:rPr lang="en-US" dirty="0" smtClean="0"/>
              <a:t>Secondary bullets</a:t>
            </a:r>
          </a:p>
          <a:p>
            <a:pPr lvl="2"/>
            <a:r>
              <a:rPr lang="en-US" dirty="0" smtClean="0"/>
              <a:t>Detail bullet</a:t>
            </a:r>
          </a:p>
        </p:txBody>
      </p:sp>
      <p:sp>
        <p:nvSpPr>
          <p:cNvPr id="89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6255477" y="6499406"/>
            <a:ext cx="26638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0" name="Rectangle 29"/>
          <p:cNvSpPr>
            <a:spLocks noGrp="1" noChangeArrowheads="1"/>
          </p:cNvSpPr>
          <p:nvPr>
            <p:ph type="dt" sz="half" idx="2"/>
          </p:nvPr>
        </p:nvSpPr>
        <p:spPr>
          <a:xfrm>
            <a:off x="238125" y="6499406"/>
            <a:ext cx="2374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US" sz="12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B380BC1-00EC-4054-819B-A0B9BCB4CC5B}" type="datetimeFigureOut">
              <a:rPr lang="x-none" smtClean="0"/>
              <a:pPr>
                <a:defRPr/>
              </a:pPr>
              <a:t>11/18/2015</a:t>
            </a:fld>
            <a:endParaRPr lang="x-none"/>
          </a:p>
        </p:txBody>
      </p:sp>
      <p:sp>
        <p:nvSpPr>
          <p:cNvPr id="91" name="Rectangle 70"/>
          <p:cNvSpPr>
            <a:spLocks noChangeArrowheads="1"/>
          </p:cNvSpPr>
          <p:nvPr/>
        </p:nvSpPr>
        <p:spPr bwMode="auto">
          <a:xfrm rot="10800000">
            <a:off x="1" y="607689"/>
            <a:ext cx="9158288" cy="47625"/>
          </a:xfrm>
          <a:prstGeom prst="rect">
            <a:avLst/>
          </a:prstGeom>
          <a:solidFill>
            <a:srgbClr val="D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 baseline="-25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Livona logo bez senke i kontur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21" y="229417"/>
            <a:ext cx="1706679" cy="2332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92" y="6458217"/>
            <a:ext cx="951708" cy="323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8" y="74839"/>
            <a:ext cx="1521610" cy="4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0"/>
        </a:spcAft>
        <a:buFontTx/>
        <a:buBlip>
          <a:blip r:embed="rId7"/>
        </a:buBlip>
        <a:defRPr sz="2200" b="0">
          <a:solidFill>
            <a:schemeClr val="tx1"/>
          </a:solidFill>
          <a:latin typeface="+mj-lt"/>
          <a:ea typeface="+mn-ea"/>
          <a:cs typeface="+mn-cs"/>
        </a:defRPr>
      </a:lvl1pPr>
      <a:lvl2pPr marL="720725" indent="-376238" algn="l" rtl="0" eaLnBrk="1" fontAlgn="base" hangingPunct="1">
        <a:spcBef>
          <a:spcPct val="10000"/>
        </a:spcBef>
        <a:spcAft>
          <a:spcPct val="0"/>
        </a:spcAft>
        <a:buFont typeface="Arial" charset="0"/>
        <a:buChar char="–"/>
        <a:defRPr b="0">
          <a:solidFill>
            <a:schemeClr val="tx1"/>
          </a:solidFill>
          <a:latin typeface="+mj-lt"/>
        </a:defRPr>
      </a:lvl2pPr>
      <a:lvl3pPr marL="1073150" indent="-350838" algn="l" rtl="0" eaLnBrk="1" fontAlgn="base" hangingPunct="1">
        <a:spcBef>
          <a:spcPct val="10000"/>
        </a:spcBef>
        <a:spcAft>
          <a:spcPct val="0"/>
        </a:spcAft>
        <a:buChar char="•"/>
        <a:defRPr sz="1400" b="0">
          <a:solidFill>
            <a:schemeClr val="tx1"/>
          </a:solidFill>
          <a:latin typeface="+mj-lt"/>
        </a:defRPr>
      </a:lvl3pPr>
      <a:lvl4pPr marL="1435100" indent="-3603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chemeClr val="tx1"/>
          </a:solidFill>
          <a:latin typeface="+mn-lt"/>
        </a:defRPr>
      </a:lvl4pPr>
      <a:lvl5pPr marL="1797050" indent="-360363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5pPr>
      <a:lvl6pPr marL="2254250" indent="-360363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6pPr>
      <a:lvl7pPr marL="2711450" indent="-360363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7pPr>
      <a:lvl8pPr marL="3168650" indent="-360363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8pPr>
      <a:lvl9pPr marL="3625850" indent="-360363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ona.rs/" TargetMode="External"/><Relationship Id="rId2" Type="http://schemas.openxmlformats.org/officeDocument/2006/relationships/hyperlink" Target="http://www.jkpgm.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ИНФРАСТУКТУРНИ ГИС</a:t>
            </a:r>
            <a:br>
              <a:rPr lang="sr-Cyrl-RS" dirty="0"/>
            </a:br>
            <a:r>
              <a:rPr lang="sr-Cyrl-RS" dirty="0"/>
              <a:t>ЈКП ГОРЊИ МИЛАНОВАЦ</a:t>
            </a:r>
            <a:endParaRPr lang="sr-Latn-R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Биљана Грујовић, ЈКП ГМ</a:t>
            </a:r>
          </a:p>
          <a:p>
            <a:r>
              <a:rPr lang="sr-Cyrl-RS" dirty="0" smtClean="0"/>
              <a:t>Милош Милићевић, Ливона д.о.о.</a:t>
            </a:r>
            <a:br>
              <a:rPr lang="sr-Cyrl-RS" dirty="0" smtClean="0"/>
            </a:br>
            <a:endParaRPr lang="sr-Cyrl-CS" dirty="0"/>
          </a:p>
          <a:p>
            <a:r>
              <a:rPr lang="sr-Cyrl-CS" dirty="0" smtClean="0"/>
              <a:t>Новембар </a:t>
            </a:r>
            <a:r>
              <a:rPr lang="sr-Cyrl-CS" dirty="0"/>
              <a:t>2015.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623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ГИС активности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Периодично</a:t>
            </a:r>
          </a:p>
          <a:p>
            <a:pPr lvl="1"/>
            <a:r>
              <a:rPr lang="sr-Cyrl-RS" dirty="0" smtClean="0"/>
              <a:t>ГПС мерења и прикупљања података на терену</a:t>
            </a:r>
            <a:endParaRPr lang="sr-Cyrl-RS" dirty="0"/>
          </a:p>
          <a:p>
            <a:pPr lvl="1"/>
            <a:r>
              <a:rPr lang="sr-Cyrl-RS" dirty="0" smtClean="0"/>
              <a:t>Миграција</a:t>
            </a:r>
          </a:p>
          <a:p>
            <a:r>
              <a:rPr lang="sr-Cyrl-RS" dirty="0" smtClean="0"/>
              <a:t>Дневно</a:t>
            </a:r>
          </a:p>
          <a:p>
            <a:pPr lvl="1"/>
            <a:r>
              <a:rPr lang="sr-Cyrl-RS" dirty="0" smtClean="0"/>
              <a:t>Континуиран унос података</a:t>
            </a:r>
          </a:p>
          <a:p>
            <a:pPr lvl="1"/>
            <a:r>
              <a:rPr lang="sr-Cyrl-RS" dirty="0" smtClean="0"/>
              <a:t>Анализе и извештавања</a:t>
            </a:r>
          </a:p>
          <a:p>
            <a:r>
              <a:rPr lang="sr-Cyrl-RS" dirty="0" smtClean="0"/>
              <a:t>По потреби</a:t>
            </a:r>
          </a:p>
          <a:p>
            <a:pPr lvl="1"/>
            <a:r>
              <a:rPr lang="sr-Cyrl-RS" dirty="0" smtClean="0"/>
              <a:t>Развој нових софтверских модула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78" y="833786"/>
            <a:ext cx="1362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55" y="4523875"/>
            <a:ext cx="4968323" cy="183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Интерфејс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9" y="1512721"/>
            <a:ext cx="8557231" cy="449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19" y="3539872"/>
            <a:ext cx="1927289" cy="189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64" y="1863635"/>
            <a:ext cx="1064470" cy="364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4094327" y="850896"/>
            <a:ext cx="3196715" cy="821313"/>
          </a:xfrm>
          <a:prstGeom prst="wedgeRoundRectCallout">
            <a:avLst>
              <a:gd name="adj1" fmla="val 45603"/>
              <a:gd name="adj2" fmla="val 10120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latin typeface="Arial" charset="0"/>
              </a:rPr>
              <a:t>Преко 100 додатних функција и 30 палета алата </a:t>
            </a:r>
            <a:br>
              <a:rPr lang="sr-Cyrl-RS" sz="1400" dirty="0" smtClean="0">
                <a:latin typeface="Arial" charset="0"/>
              </a:rPr>
            </a:br>
            <a:r>
              <a:rPr lang="sr-Cyrl-RS" sz="1400" dirty="0" smtClean="0">
                <a:latin typeface="Arial" charset="0"/>
              </a:rPr>
              <a:t>за инфраструктурни ГИС</a:t>
            </a:r>
            <a:endParaRPr lang="sr-Latn-R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Легенда </a:t>
            </a:r>
            <a:r>
              <a:rPr lang="sr-Cyrl-RS" dirty="0" smtClean="0"/>
              <a:t>– тематски прикази	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44114"/>
            <a:ext cx="4110482" cy="4911662"/>
          </a:xfrm>
        </p:spPr>
        <p:txBody>
          <a:bodyPr/>
          <a:lstStyle/>
          <a:p>
            <a:r>
              <a:rPr lang="sr-Cyrl-RS" dirty="0" smtClean="0"/>
              <a:t>Системски и кориснички</a:t>
            </a:r>
          </a:p>
          <a:p>
            <a:pPr lvl="1"/>
            <a:r>
              <a:rPr lang="sr-Cyrl-RS" dirty="0" smtClean="0"/>
              <a:t>Системски – увек исти, поштује стандарде фирме</a:t>
            </a:r>
          </a:p>
          <a:p>
            <a:pPr lvl="1"/>
            <a:r>
              <a:rPr lang="sr-Cyrl-RS" dirty="0" smtClean="0"/>
              <a:t>Кориснички – прилагодљив по потреби</a:t>
            </a:r>
          </a:p>
          <a:p>
            <a:r>
              <a:rPr lang="sr-Cyrl-RS" dirty="0" smtClean="0"/>
              <a:t>Чува се у бази података </a:t>
            </a:r>
          </a:p>
          <a:p>
            <a:r>
              <a:rPr lang="sr-Cyrl-RS" dirty="0" smtClean="0"/>
              <a:t>Аутоматско подешавање легенде према намени</a:t>
            </a:r>
          </a:p>
          <a:p>
            <a:endParaRPr lang="sr-Cyrl-RS" dirty="0" smtClean="0"/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  <a:p>
            <a:pPr marL="344487" lvl="1" indent="0">
              <a:buNone/>
            </a:pPr>
            <a:endParaRPr lang="sr-Cyrl-RS" dirty="0" smtClean="0"/>
          </a:p>
          <a:p>
            <a:pPr lvl="2"/>
            <a:endParaRPr lang="sr-Cyrl-RS" dirty="0" smtClean="0"/>
          </a:p>
          <a:p>
            <a:pPr lvl="1"/>
            <a:endParaRPr lang="sr-Cyrl-RS" dirty="0"/>
          </a:p>
          <a:p>
            <a:pPr lvl="1"/>
            <a:endParaRPr lang="sr-Latn-R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88" y="831278"/>
            <a:ext cx="2981950" cy="592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19" y="4274192"/>
            <a:ext cx="2768398" cy="23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585584" y="4965696"/>
            <a:ext cx="1720922" cy="456909"/>
          </a:xfrm>
          <a:prstGeom prst="wedgeRoundRectCallout">
            <a:avLst>
              <a:gd name="adj1" fmla="val 67227"/>
              <a:gd name="adj2" fmla="val 13378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Тематски прикази</a:t>
            </a:r>
            <a:endParaRPr lang="sr-Latn-RS" sz="14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Напредни алати	</a:t>
            </a:r>
            <a:endParaRPr lang="sr-Latn-R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Избор из каталога</a:t>
            </a:r>
          </a:p>
          <a:p>
            <a:r>
              <a:rPr lang="sr-Cyrl-RS" dirty="0" smtClean="0"/>
              <a:t>Вођени  унос података</a:t>
            </a:r>
          </a:p>
          <a:p>
            <a:r>
              <a:rPr lang="sr-Cyrl-RS" dirty="0" smtClean="0"/>
              <a:t>Аутоматске тополошке контроле</a:t>
            </a:r>
          </a:p>
          <a:p>
            <a:r>
              <a:rPr lang="sr-Cyrl-RS" dirty="0" smtClean="0"/>
              <a:t>Није могуће произвољно цртање</a:t>
            </a:r>
          </a:p>
          <a:p>
            <a:endParaRPr lang="sr-Cyrl-RS" dirty="0" smtClean="0"/>
          </a:p>
          <a:p>
            <a:endParaRPr lang="sr-Latn-R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29" y="1918403"/>
            <a:ext cx="3564708" cy="39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71" y="1015078"/>
            <a:ext cx="32480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7" y="3378109"/>
            <a:ext cx="3779044" cy="51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2028" y="4125282"/>
            <a:ext cx="5411972" cy="546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Навигација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44114"/>
            <a:ext cx="4110482" cy="5040150"/>
          </a:xfrm>
        </p:spPr>
        <p:txBody>
          <a:bodyPr/>
          <a:lstStyle/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Адреса</a:t>
            </a:r>
          </a:p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Катастарска парцела</a:t>
            </a:r>
          </a:p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Координата</a:t>
            </a:r>
          </a:p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Област коју је дефинисао корисник</a:t>
            </a:r>
          </a:p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Објекат мреже</a:t>
            </a:r>
            <a:endParaRPr lang="sr-Cyrl-RS" dirty="0"/>
          </a:p>
          <a:p>
            <a:pPr lvl="1"/>
            <a:endParaRPr lang="en-US" dirty="0"/>
          </a:p>
          <a:p>
            <a:pPr marL="695325" lvl="2" indent="-342900">
              <a:buBlip>
                <a:blip r:embed="rId3"/>
              </a:buBlip>
            </a:pPr>
            <a:endParaRPr lang="sr-Cyrl-RS" dirty="0" smtClean="0">
              <a:ea typeface="+mn-ea"/>
              <a:cs typeface="+mn-cs"/>
            </a:endParaRPr>
          </a:p>
          <a:p>
            <a:pPr marL="695325" lvl="2" indent="-342900">
              <a:buBlip>
                <a:blip r:embed="rId3"/>
              </a:buBlip>
            </a:pPr>
            <a:endParaRPr lang="sr-Cyrl-RS" dirty="0">
              <a:ea typeface="+mn-ea"/>
              <a:cs typeface="+mn-cs"/>
            </a:endParaRPr>
          </a:p>
          <a:p>
            <a:pPr marL="344487" lvl="1" indent="0">
              <a:buNone/>
            </a:pPr>
            <a:endParaRPr lang="sr-Cyrl-RS" dirty="0"/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  <a:p>
            <a:pPr marL="344487" lvl="1" indent="0">
              <a:buNone/>
            </a:pPr>
            <a:endParaRPr lang="sr-Cyrl-RS" dirty="0" smtClean="0"/>
          </a:p>
          <a:p>
            <a:pPr lvl="2"/>
            <a:endParaRPr lang="sr-Cyrl-RS" dirty="0" smtClean="0"/>
          </a:p>
          <a:p>
            <a:pPr marL="344487" lvl="1" indent="0">
              <a:buNone/>
            </a:pPr>
            <a:endParaRPr lang="sr-Cyrl-R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80" y="1275907"/>
            <a:ext cx="6271435" cy="35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631" y="4209716"/>
            <a:ext cx="6464596" cy="294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 flipH="1">
            <a:off x="5702613" y="5965353"/>
            <a:ext cx="1720922" cy="456909"/>
          </a:xfrm>
          <a:prstGeom prst="wedgeRoundRectCallout">
            <a:avLst>
              <a:gd name="adj1" fmla="val 67227"/>
              <a:gd name="adj2" fmla="val 13378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Адресна навигација</a:t>
            </a:r>
            <a:endParaRPr lang="sr-Latn-RS" sz="1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842152" y="839973"/>
            <a:ext cx="1494853" cy="556438"/>
          </a:xfrm>
          <a:prstGeom prst="wedgeRoundRectCallout">
            <a:avLst>
              <a:gd name="adj1" fmla="val 67227"/>
              <a:gd name="adj2" fmla="val 13378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Претрага објеката</a:t>
            </a:r>
            <a:endParaRPr lang="sr-Latn-RS" sz="14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38" y="1604435"/>
            <a:ext cx="40481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5" y="4385723"/>
            <a:ext cx="4532064" cy="44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Алфапанел – информације о објекту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44114"/>
            <a:ext cx="4512084" cy="2725755"/>
          </a:xfrm>
        </p:spPr>
        <p:txBody>
          <a:bodyPr/>
          <a:lstStyle/>
          <a:p>
            <a:pPr marL="342900" lvl="1" indent="-342900">
              <a:buBlip>
                <a:blip r:embed="rId5"/>
              </a:buBlip>
            </a:pPr>
            <a:r>
              <a:rPr lang="sr-Cyrl-RS" sz="2200" dirty="0" smtClean="0">
                <a:ea typeface="+mn-ea"/>
                <a:cs typeface="+mn-cs"/>
              </a:rPr>
              <a:t>Атрибути објекта</a:t>
            </a:r>
            <a:endParaRPr lang="en-US" sz="2200" dirty="0" smtClean="0">
              <a:ea typeface="+mn-ea"/>
              <a:cs typeface="+mn-cs"/>
            </a:endParaRPr>
          </a:p>
          <a:p>
            <a:pPr marL="342900" lvl="1" indent="-342900">
              <a:buBlip>
                <a:blip r:embed="rId5"/>
              </a:buBlip>
            </a:pPr>
            <a:r>
              <a:rPr lang="sr-Cyrl-RS" sz="2200" dirty="0" smtClean="0">
                <a:ea typeface="+mn-ea"/>
                <a:cs typeface="+mn-cs"/>
              </a:rPr>
              <a:t>Повезани објекти</a:t>
            </a:r>
          </a:p>
          <a:p>
            <a:pPr marL="342900" lvl="1" indent="-342900">
              <a:buBlip>
                <a:blip r:embed="rId5"/>
              </a:buBlip>
            </a:pPr>
            <a:r>
              <a:rPr lang="sr-Cyrl-RS" sz="2200" dirty="0" smtClean="0">
                <a:ea typeface="+mn-ea"/>
                <a:cs typeface="+mn-cs"/>
              </a:rPr>
              <a:t>Спољни документи</a:t>
            </a:r>
          </a:p>
          <a:p>
            <a:pPr marL="342900" lvl="1" indent="-342900">
              <a:buBlip>
                <a:blip r:embed="rId5"/>
              </a:buBlip>
            </a:pPr>
            <a:r>
              <a:rPr lang="sr-Cyrl-RS" sz="2200" dirty="0" smtClean="0">
                <a:ea typeface="+mn-ea"/>
                <a:cs typeface="+mn-cs"/>
              </a:rPr>
              <a:t>Историја градње</a:t>
            </a:r>
          </a:p>
          <a:p>
            <a:pPr marL="342900" lvl="1" indent="-342900">
              <a:buBlip>
                <a:blip r:embed="rId5"/>
              </a:buBlip>
            </a:pPr>
            <a:r>
              <a:rPr lang="sr-Cyrl-RS" sz="2200" dirty="0" smtClean="0">
                <a:ea typeface="+mn-ea"/>
                <a:cs typeface="+mn-cs"/>
              </a:rPr>
              <a:t>Евиденција промена у ГИС-у</a:t>
            </a:r>
          </a:p>
          <a:p>
            <a:pPr marL="342900" lvl="1" indent="-342900">
              <a:buBlip>
                <a:blip r:embed="rId5"/>
              </a:buBlip>
            </a:pPr>
            <a:r>
              <a:rPr lang="sr-Cyrl-RS" sz="2200" dirty="0" smtClean="0">
                <a:ea typeface="+mn-ea"/>
                <a:cs typeface="+mn-cs"/>
              </a:rPr>
              <a:t>Напомене</a:t>
            </a:r>
          </a:p>
          <a:p>
            <a:pPr marL="342900" lvl="1" indent="-342900">
              <a:buBlip>
                <a:blip r:embed="rId5"/>
              </a:buBlip>
            </a:pPr>
            <a:r>
              <a:rPr lang="sr-Cyrl-RS" sz="2200" dirty="0" smtClean="0">
                <a:ea typeface="+mn-ea"/>
                <a:cs typeface="+mn-cs"/>
              </a:rPr>
              <a:t>Динамички подаци одржавања</a:t>
            </a:r>
            <a:endParaRPr lang="en-US" sz="2200" dirty="0" smtClean="0">
              <a:ea typeface="+mn-ea"/>
              <a:cs typeface="+mn-cs"/>
            </a:endParaRPr>
          </a:p>
          <a:p>
            <a:pPr marL="342900" lvl="1" indent="-342900">
              <a:buBlip>
                <a:blip r:embed="rId5"/>
              </a:buBlip>
            </a:pPr>
            <a:endParaRPr lang="en-US" dirty="0" smtClean="0">
              <a:ea typeface="+mn-ea"/>
              <a:cs typeface="+mn-cs"/>
            </a:endParaRPr>
          </a:p>
          <a:p>
            <a:pPr marL="695325" lvl="2" indent="-342900">
              <a:buBlip>
                <a:blip r:embed="rId5"/>
              </a:buBlip>
            </a:pPr>
            <a:endParaRPr lang="sr-Cyrl-RS" dirty="0" smtClean="0">
              <a:ea typeface="+mn-ea"/>
              <a:cs typeface="+mn-cs"/>
            </a:endParaRPr>
          </a:p>
          <a:p>
            <a:pPr marL="695325" lvl="2" indent="-342900">
              <a:buBlip>
                <a:blip r:embed="rId5"/>
              </a:buBlip>
            </a:pPr>
            <a:endParaRPr lang="sr-Cyrl-RS" dirty="0">
              <a:ea typeface="+mn-ea"/>
              <a:cs typeface="+mn-cs"/>
            </a:endParaRPr>
          </a:p>
          <a:p>
            <a:pPr marL="344487" lvl="1" indent="0">
              <a:buNone/>
            </a:pPr>
            <a:endParaRPr lang="sr-Cyrl-RS" dirty="0"/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  <a:p>
            <a:pPr marL="344487" lvl="1" indent="0">
              <a:buNone/>
            </a:pPr>
            <a:endParaRPr lang="sr-Cyrl-RS" dirty="0" smtClean="0"/>
          </a:p>
          <a:p>
            <a:pPr lvl="2"/>
            <a:endParaRPr lang="sr-Cyrl-RS" dirty="0" smtClean="0"/>
          </a:p>
          <a:p>
            <a:pPr marL="344487" lvl="1" indent="0">
              <a:buNone/>
            </a:pPr>
            <a:endParaRPr lang="sr-Cyrl-RS" dirty="0"/>
          </a:p>
        </p:txBody>
      </p:sp>
      <p:sp>
        <p:nvSpPr>
          <p:cNvPr id="9" name="Rounded Rectangular Callout 8"/>
          <p:cNvSpPr/>
          <p:nvPr/>
        </p:nvSpPr>
        <p:spPr bwMode="auto">
          <a:xfrm flipH="1">
            <a:off x="7195746" y="5454990"/>
            <a:ext cx="1720922" cy="669363"/>
          </a:xfrm>
          <a:prstGeom prst="wedgeRoundRectCallout">
            <a:avLst>
              <a:gd name="adj1" fmla="val 80168"/>
              <a:gd name="adj2" fmla="val -121689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Повезани објекти</a:t>
            </a:r>
            <a:br>
              <a:rPr lang="sr-Cyrl-RS" sz="1400" dirty="0" smtClean="0">
                <a:solidFill>
                  <a:srgbClr val="C00000"/>
                </a:solidFill>
                <a:latin typeface="Arial" charset="0"/>
              </a:rPr>
            </a:br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(хијерархијски приказ)</a:t>
            </a:r>
            <a:endParaRPr lang="sr-Latn-RS" sz="1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 flipH="1">
            <a:off x="3680416" y="4252385"/>
            <a:ext cx="1720922" cy="807099"/>
          </a:xfrm>
          <a:prstGeom prst="wedgeRoundRectCallout">
            <a:avLst>
              <a:gd name="adj1" fmla="val 140928"/>
              <a:gd name="adj2" fmla="val 5145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Адресни подаци и панели са атрибутима</a:t>
            </a:r>
            <a:endParaRPr lang="sr-Latn-RS" sz="14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Административни алати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49" y="1644114"/>
            <a:ext cx="5566293" cy="5040150"/>
          </a:xfrm>
        </p:spPr>
        <p:txBody>
          <a:bodyPr/>
          <a:lstStyle/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Модел података</a:t>
            </a:r>
          </a:p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Корисници</a:t>
            </a:r>
          </a:p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Алфапанели</a:t>
            </a:r>
          </a:p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Дозвољена функционалност</a:t>
            </a:r>
          </a:p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Тематски прикази</a:t>
            </a:r>
          </a:p>
          <a:p>
            <a:pPr marL="342900" lvl="1" indent="-342900">
              <a:buBlip>
                <a:blip r:embed="rId3"/>
              </a:buBlip>
            </a:pPr>
            <a:r>
              <a:rPr lang="sr-Cyrl-RS" sz="2200" dirty="0" smtClean="0">
                <a:ea typeface="+mn-ea"/>
                <a:cs typeface="+mn-cs"/>
              </a:rPr>
              <a:t>Штампа</a:t>
            </a:r>
          </a:p>
          <a:p>
            <a:pPr marL="344487" lvl="1" indent="0">
              <a:buNone/>
            </a:pPr>
            <a:endParaRPr lang="en-US" dirty="0"/>
          </a:p>
          <a:p>
            <a:pPr marL="695325" lvl="2" indent="-342900">
              <a:buBlip>
                <a:blip r:embed="rId3"/>
              </a:buBlip>
            </a:pPr>
            <a:endParaRPr lang="sr-Cyrl-RS" dirty="0" smtClean="0">
              <a:ea typeface="+mn-ea"/>
              <a:cs typeface="+mn-cs"/>
            </a:endParaRPr>
          </a:p>
          <a:p>
            <a:pPr marL="695325" lvl="2" indent="-342900">
              <a:buBlip>
                <a:blip r:embed="rId3"/>
              </a:buBlip>
            </a:pPr>
            <a:endParaRPr lang="sr-Cyrl-RS" dirty="0">
              <a:ea typeface="+mn-ea"/>
              <a:cs typeface="+mn-cs"/>
            </a:endParaRPr>
          </a:p>
          <a:p>
            <a:pPr marL="344487" lvl="1" indent="0">
              <a:buNone/>
            </a:pPr>
            <a:endParaRPr lang="sr-Cyrl-RS" dirty="0"/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  <a:p>
            <a:pPr marL="344487" lvl="1" indent="0">
              <a:buNone/>
            </a:pPr>
            <a:endParaRPr lang="sr-Cyrl-RS" dirty="0" smtClean="0"/>
          </a:p>
          <a:p>
            <a:pPr lvl="2"/>
            <a:endParaRPr lang="sr-Cyrl-RS" dirty="0" smtClean="0"/>
          </a:p>
          <a:p>
            <a:pPr marL="344487" lvl="1" indent="0">
              <a:buNone/>
            </a:pPr>
            <a:endParaRPr lang="sr-Cyrl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05" y="1539233"/>
            <a:ext cx="4032116" cy="362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24" y="3703689"/>
            <a:ext cx="4785654" cy="292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87" y="3743855"/>
            <a:ext cx="4940862" cy="26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Мрежна анализа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44114"/>
            <a:ext cx="4576826" cy="4464078"/>
          </a:xfrm>
        </p:spPr>
        <p:txBody>
          <a:bodyPr/>
          <a:lstStyle/>
          <a:p>
            <a:pPr marL="342900" lvl="1" indent="-342900">
              <a:buBlip>
                <a:blip r:embed="rId4"/>
              </a:buBlip>
            </a:pPr>
            <a:r>
              <a:rPr lang="sr-Cyrl-RS" sz="2200" dirty="0" smtClean="0">
                <a:ea typeface="+mn-ea"/>
                <a:cs typeface="+mn-cs"/>
              </a:rPr>
              <a:t>Класичне ГИС анализе</a:t>
            </a:r>
          </a:p>
          <a:p>
            <a:pPr lvl="1"/>
            <a:r>
              <a:rPr lang="sr-Cyrl-RS" dirty="0" smtClean="0"/>
              <a:t>Шта је у близини, шта се садржи, пресеца, …?</a:t>
            </a:r>
          </a:p>
          <a:p>
            <a:pPr marL="342900" lvl="1" indent="-342900">
              <a:buBlip>
                <a:blip r:embed="rId4"/>
              </a:buBlip>
            </a:pPr>
            <a:r>
              <a:rPr lang="sr-Cyrl-RS" sz="2200" dirty="0" smtClean="0">
                <a:ea typeface="+mn-ea"/>
                <a:cs typeface="+mn-cs"/>
              </a:rPr>
              <a:t>Напредне ГИС анализе за водоводе</a:t>
            </a:r>
          </a:p>
          <a:p>
            <a:pPr lvl="1"/>
            <a:r>
              <a:rPr lang="sr-Cyrl-RS" dirty="0" smtClean="0"/>
              <a:t>Шта је са чим повезано?</a:t>
            </a:r>
          </a:p>
          <a:p>
            <a:pPr lvl="1"/>
            <a:r>
              <a:rPr lang="sr-Cyrl-RS" dirty="0" smtClean="0"/>
              <a:t>Шта се одакле напаја?</a:t>
            </a:r>
          </a:p>
          <a:p>
            <a:pPr lvl="1"/>
            <a:r>
              <a:rPr lang="sr-Cyrl-RS" dirty="0" smtClean="0"/>
              <a:t>Шта се деси када дође до испада?</a:t>
            </a:r>
          </a:p>
          <a:p>
            <a:pPr lvl="1"/>
            <a:r>
              <a:rPr lang="sr-Cyrl-RS" dirty="0" smtClean="0"/>
              <a:t>Ко остаје без воде, када затворим вентил?</a:t>
            </a:r>
          </a:p>
          <a:p>
            <a:pPr marL="722312" lvl="2" indent="0">
              <a:buNone/>
            </a:pPr>
            <a:endParaRPr lang="sr-Cyrl-RS" dirty="0"/>
          </a:p>
          <a:p>
            <a:pPr lvl="2"/>
            <a:endParaRPr lang="sr-Cyrl-RS" dirty="0"/>
          </a:p>
          <a:p>
            <a:pPr lvl="1"/>
            <a:endParaRPr lang="en-US" dirty="0"/>
          </a:p>
          <a:p>
            <a:pPr marL="695325" lvl="2" indent="-342900">
              <a:buBlip>
                <a:blip r:embed="rId4"/>
              </a:buBlip>
            </a:pPr>
            <a:endParaRPr lang="sr-Cyrl-RS" dirty="0" smtClean="0">
              <a:ea typeface="+mn-ea"/>
              <a:cs typeface="+mn-cs"/>
            </a:endParaRPr>
          </a:p>
          <a:p>
            <a:pPr marL="695325" lvl="2" indent="-342900">
              <a:buBlip>
                <a:blip r:embed="rId4"/>
              </a:buBlip>
            </a:pPr>
            <a:endParaRPr lang="sr-Cyrl-RS" dirty="0">
              <a:ea typeface="+mn-ea"/>
              <a:cs typeface="+mn-cs"/>
            </a:endParaRPr>
          </a:p>
          <a:p>
            <a:pPr marL="344487" lvl="1" indent="0">
              <a:buNone/>
            </a:pPr>
            <a:endParaRPr lang="sr-Cyrl-RS" dirty="0"/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  <a:p>
            <a:pPr marL="344487" lvl="1" indent="0">
              <a:buNone/>
            </a:pPr>
            <a:endParaRPr lang="sr-Cyrl-RS" dirty="0" smtClean="0"/>
          </a:p>
          <a:p>
            <a:pPr lvl="2"/>
            <a:endParaRPr lang="sr-Cyrl-RS" dirty="0" smtClean="0"/>
          </a:p>
          <a:p>
            <a:pPr marL="344487" lvl="1" indent="0">
              <a:buNone/>
            </a:pPr>
            <a:endParaRPr lang="sr-Cyrl-R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80" y="1007744"/>
            <a:ext cx="3587082" cy="261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47" y="178308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Повезивање спољног система за наплату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44114"/>
            <a:ext cx="8655050" cy="5065030"/>
          </a:xfrm>
        </p:spPr>
        <p:txBody>
          <a:bodyPr/>
          <a:lstStyle/>
          <a:p>
            <a:r>
              <a:rPr lang="sr-Cyrl-RS" dirty="0" smtClean="0"/>
              <a:t>Подаци о наплати доступни у ГИС-у</a:t>
            </a:r>
          </a:p>
          <a:p>
            <a:r>
              <a:rPr lang="sr-Cyrl-RS" dirty="0"/>
              <a:t>Визуелизација места велике потрошње</a:t>
            </a:r>
          </a:p>
          <a:p>
            <a:pPr lvl="1"/>
            <a:r>
              <a:rPr lang="sr-Cyrl-RS" dirty="0"/>
              <a:t>Потенцијална локација проширења капацитета</a:t>
            </a:r>
          </a:p>
          <a:p>
            <a:r>
              <a:rPr lang="sr-Cyrl-RS" dirty="0"/>
              <a:t>Побољшана наплата </a:t>
            </a:r>
          </a:p>
          <a:p>
            <a:r>
              <a:rPr lang="sr-Cyrl-RS" dirty="0" smtClean="0"/>
              <a:t>Помоћ у лоцирању губитака</a:t>
            </a:r>
          </a:p>
          <a:p>
            <a:r>
              <a:rPr lang="sr-Cyrl-RS" dirty="0" smtClean="0"/>
              <a:t>Олакшано планирање и</a:t>
            </a:r>
            <a:br>
              <a:rPr lang="sr-Cyrl-RS" dirty="0" smtClean="0"/>
            </a:br>
            <a:r>
              <a:rPr lang="sr-Cyrl-RS" dirty="0" smtClean="0"/>
              <a:t>одржавање мреже</a:t>
            </a:r>
          </a:p>
          <a:p>
            <a:pPr lvl="1"/>
            <a:endParaRPr lang="sr-Cyrl-RS" dirty="0" smtClean="0"/>
          </a:p>
          <a:p>
            <a:pPr lvl="2"/>
            <a:endParaRPr lang="sr-Cyrl-RS" dirty="0" smtClean="0"/>
          </a:p>
          <a:p>
            <a:pPr marL="1074737" lvl="3" indent="0">
              <a:buNone/>
            </a:pPr>
            <a:endParaRPr lang="sr-Cyrl-RS" dirty="0" smtClean="0"/>
          </a:p>
          <a:p>
            <a:pPr lvl="1"/>
            <a:endParaRPr lang="sr-Cyrl-RS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0" y="4396240"/>
            <a:ext cx="3934078" cy="234086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578" y="2971081"/>
            <a:ext cx="4778189" cy="344244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 flipH="1">
            <a:off x="7016452" y="2245022"/>
            <a:ext cx="1720922" cy="669363"/>
          </a:xfrm>
          <a:prstGeom prst="wedgeRoundRectCallout">
            <a:avLst>
              <a:gd name="adj1" fmla="val 67058"/>
              <a:gd name="adj2" fmla="val 8322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Приказ стања за сваки прикључак</a:t>
            </a:r>
            <a:endParaRPr lang="sr-Latn-RS" sz="1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276221" y="4169037"/>
            <a:ext cx="1720922" cy="544680"/>
          </a:xfrm>
          <a:prstGeom prst="wedgeRoundRectCallout">
            <a:avLst>
              <a:gd name="adj1" fmla="val -57443"/>
              <a:gd name="adj2" fmla="val 7518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Приказ података из ЕРП</a:t>
            </a:r>
            <a:endParaRPr lang="sr-Latn-RS" sz="14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/>
              <a:t>Алат за </a:t>
            </a:r>
            <a:r>
              <a:rPr lang="sr-Cyrl-RS" sz="2800" dirty="0"/>
              <a:t>хидрауличке </a:t>
            </a:r>
            <a:r>
              <a:rPr lang="sr-Cyrl-RS" sz="2800" dirty="0" smtClean="0"/>
              <a:t>прорачуне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Аутоматски пренос података из ГИС </a:t>
            </a:r>
          </a:p>
          <a:p>
            <a:r>
              <a:rPr lang="sr-Cyrl-RS" dirty="0" smtClean="0"/>
              <a:t>Хидраулички прорачуни у </a:t>
            </a:r>
            <a:r>
              <a:rPr lang="en-US" dirty="0"/>
              <a:t>EPANET </a:t>
            </a:r>
            <a:endParaRPr lang="sr-Cyrl-RS" dirty="0" smtClean="0"/>
          </a:p>
          <a:p>
            <a:r>
              <a:rPr lang="sr-Cyrl-RS" dirty="0" smtClean="0"/>
              <a:t>Алат је развијен, очекује се имплементација </a:t>
            </a:r>
            <a:r>
              <a:rPr lang="en-US" dirty="0" smtClean="0"/>
              <a:t>EPANET </a:t>
            </a:r>
            <a:endParaRPr lang="sr-Cyrl-RS" dirty="0"/>
          </a:p>
          <a:p>
            <a:endParaRPr lang="sr-Latn-R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6" y="3515213"/>
            <a:ext cx="7071140" cy="29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24" y="3172396"/>
            <a:ext cx="2863485" cy="199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 flipH="1">
            <a:off x="7263687" y="5331818"/>
            <a:ext cx="1720922" cy="739622"/>
          </a:xfrm>
          <a:prstGeom prst="wedgeRoundRectCallout">
            <a:avLst>
              <a:gd name="adj1" fmla="val 45338"/>
              <a:gd name="adj2" fmla="val -9692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Хидраулички прорачуни у </a:t>
            </a:r>
            <a:r>
              <a:rPr lang="en-US" sz="1400" dirty="0" smtClean="0">
                <a:solidFill>
                  <a:srgbClr val="C00000"/>
                </a:solidFill>
                <a:latin typeface="Arial" charset="0"/>
              </a:rPr>
              <a:t>EPANET</a:t>
            </a:r>
            <a:endParaRPr lang="sr-Latn-RS" sz="1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105345" y="5607390"/>
            <a:ext cx="1720922" cy="669363"/>
          </a:xfrm>
          <a:prstGeom prst="wedgeRoundRectCallout">
            <a:avLst>
              <a:gd name="adj1" fmla="val 72788"/>
              <a:gd name="adj2" fmla="val -98921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r-Cyrl-RS" sz="1400" dirty="0" smtClean="0">
                <a:solidFill>
                  <a:srgbClr val="C00000"/>
                </a:solidFill>
                <a:latin typeface="Arial" charset="0"/>
              </a:rPr>
              <a:t>Избор дела мреже у ГИС</a:t>
            </a:r>
            <a:endParaRPr lang="sr-Latn-RS" sz="14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ЈКП Горњи Милановац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Холдинг </a:t>
            </a:r>
            <a:r>
              <a:rPr lang="sr-Cyrl-CS" dirty="0"/>
              <a:t>комуналних </a:t>
            </a:r>
            <a:r>
              <a:rPr lang="sr-Cyrl-CS" dirty="0" smtClean="0"/>
              <a:t>услига</a:t>
            </a:r>
          </a:p>
          <a:p>
            <a:pPr lvl="1"/>
            <a:r>
              <a:rPr lang="sr-Cyrl-CS" dirty="0" smtClean="0"/>
              <a:t>Водовод</a:t>
            </a:r>
          </a:p>
          <a:p>
            <a:pPr lvl="1"/>
            <a:r>
              <a:rPr lang="sr-Cyrl-CS" dirty="0" smtClean="0"/>
              <a:t>Грејање</a:t>
            </a:r>
          </a:p>
          <a:p>
            <a:pPr lvl="1"/>
            <a:r>
              <a:rPr lang="sr-Cyrl-CS" dirty="0" smtClean="0"/>
              <a:t>Зеленило</a:t>
            </a:r>
          </a:p>
          <a:p>
            <a:pPr lvl="1"/>
            <a:r>
              <a:rPr lang="sr-Cyrl-CS" dirty="0" smtClean="0"/>
              <a:t>Градска чистоћа</a:t>
            </a:r>
            <a:endParaRPr lang="sr-Cyrl-CS" dirty="0"/>
          </a:p>
          <a:p>
            <a:r>
              <a:rPr lang="sr-Cyrl-RS" dirty="0" smtClean="0"/>
              <a:t>Запослених  164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3655880"/>
            <a:ext cx="4067810" cy="29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6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ГИС гробља ЈКП ГМ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488142"/>
            <a:ext cx="8731250" cy="4858104"/>
          </a:xfrm>
        </p:spPr>
        <p:txBody>
          <a:bodyPr/>
          <a:lstStyle/>
          <a:p>
            <a:r>
              <a:rPr lang="sr-Cyrl-RS" dirty="0" smtClean="0"/>
              <a:t>Беспилотна летелица као извор ажурног ортофото</a:t>
            </a:r>
          </a:p>
          <a:p>
            <a:r>
              <a:rPr lang="sr-Cyrl-RS" dirty="0" smtClean="0"/>
              <a:t>Тачка уместо полигона поједностављује рад</a:t>
            </a:r>
          </a:p>
          <a:p>
            <a:r>
              <a:rPr lang="sr-Cyrl-RS" dirty="0" smtClean="0"/>
              <a:t>Предности концепта</a:t>
            </a:r>
          </a:p>
          <a:p>
            <a:pPr lvl="1"/>
            <a:r>
              <a:rPr lang="sr-Cyrl-RS" dirty="0" smtClean="0"/>
              <a:t>Геодетски премер више није потребан</a:t>
            </a:r>
          </a:p>
          <a:p>
            <a:pPr lvl="1"/>
            <a:r>
              <a:rPr lang="sr-Cyrl-RS" dirty="0" smtClean="0"/>
              <a:t>Полигони успоравају унос, дигитализују се тачке</a:t>
            </a:r>
          </a:p>
          <a:p>
            <a:pPr lvl="1"/>
            <a:r>
              <a:rPr lang="sr-Cyrl-RS" dirty="0" smtClean="0"/>
              <a:t>Ортофото приказује боље, више и увек је ажуран</a:t>
            </a:r>
          </a:p>
          <a:p>
            <a:pPr lvl="2"/>
            <a:r>
              <a:rPr lang="sr-Cyrl-RS" dirty="0" smtClean="0"/>
              <a:t>Висока резолуција – до 5</a:t>
            </a:r>
            <a:r>
              <a:rPr lang="en-US" dirty="0" smtClean="0"/>
              <a:t>cm/pix</a:t>
            </a:r>
            <a:endParaRPr lang="sr-Cyrl-RS" dirty="0" smtClean="0"/>
          </a:p>
          <a:p>
            <a:pPr lvl="1"/>
            <a:endParaRPr lang="sr-Cyrl-RS" dirty="0" smtClean="0"/>
          </a:p>
          <a:p>
            <a:pPr lvl="1"/>
            <a:endParaRPr lang="sr-Latn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38" y="3927861"/>
            <a:ext cx="4494741" cy="431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17" y="3597634"/>
            <a:ext cx="2895600" cy="233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Даљи планови за проширење система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487055"/>
            <a:ext cx="8655050" cy="2733964"/>
          </a:xfrm>
        </p:spPr>
        <p:txBody>
          <a:bodyPr/>
          <a:lstStyle/>
          <a:p>
            <a:r>
              <a:rPr lang="sr-Cyrl-RS" dirty="0"/>
              <a:t>Повећање броја корисника у фирми</a:t>
            </a:r>
          </a:p>
          <a:p>
            <a:r>
              <a:rPr lang="sr-Cyrl-RS" dirty="0" smtClean="0"/>
              <a:t>Вишекориснички рад</a:t>
            </a:r>
          </a:p>
          <a:p>
            <a:pPr lvl="1"/>
            <a:r>
              <a:rPr lang="sr-Cyrl-RS" dirty="0" smtClean="0"/>
              <a:t>Набавка сервер и веб решења</a:t>
            </a:r>
          </a:p>
          <a:p>
            <a:r>
              <a:rPr lang="sr-Cyrl-RS" dirty="0" smtClean="0"/>
              <a:t>Унос осталих комуналних података</a:t>
            </a:r>
            <a:endParaRPr lang="sr-Latn-RS" dirty="0" smtClean="0"/>
          </a:p>
          <a:p>
            <a:pPr lvl="1"/>
            <a:r>
              <a:rPr lang="sr-Cyrl-RS" dirty="0" smtClean="0"/>
              <a:t>Зеленило</a:t>
            </a:r>
          </a:p>
          <a:p>
            <a:pPr lvl="1"/>
            <a:r>
              <a:rPr lang="sr-Cyrl-RS" dirty="0" smtClean="0"/>
              <a:t>Грејање</a:t>
            </a:r>
          </a:p>
          <a:p>
            <a:pPr lvl="1"/>
            <a:r>
              <a:rPr lang="sr-Cyrl-RS" dirty="0" smtClean="0"/>
              <a:t>Чистоћа</a:t>
            </a:r>
          </a:p>
          <a:p>
            <a:pPr lvl="1"/>
            <a:endParaRPr lang="sr-Cyrl-RS" dirty="0" smtClean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52" y="3249182"/>
            <a:ext cx="4225234" cy="304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4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44114"/>
            <a:ext cx="8655050" cy="1619039"/>
          </a:xfrm>
        </p:spPr>
        <p:txBody>
          <a:bodyPr/>
          <a:lstStyle/>
          <a:p>
            <a:r>
              <a:rPr lang="sr-Cyrl-RS" dirty="0" smtClean="0"/>
              <a:t>ГИС – неопходна техничка база података о водоводној мрежи</a:t>
            </a:r>
            <a:endParaRPr lang="sr-Cyrl-RS" dirty="0"/>
          </a:p>
          <a:p>
            <a:r>
              <a:rPr lang="sr-Cyrl-RS" dirty="0" smtClean="0"/>
              <a:t>Није довољан обичан ГИС</a:t>
            </a:r>
          </a:p>
          <a:p>
            <a:r>
              <a:rPr lang="sr-Cyrl-RS" dirty="0" smtClean="0"/>
              <a:t>Неопходно је професионално решење за инфраструктурне системе</a:t>
            </a:r>
          </a:p>
          <a:p>
            <a:r>
              <a:rPr lang="sr-Cyrl-RS" dirty="0" smtClean="0"/>
              <a:t>Позитивна искуства – настављамо са проширењима</a:t>
            </a:r>
          </a:p>
          <a:p>
            <a:endParaRPr lang="sr-Cyrl-RS" dirty="0" smtClean="0"/>
          </a:p>
          <a:p>
            <a:pPr lvl="1"/>
            <a:endParaRPr lang="sr-Cyrl-RS" dirty="0" smtClean="0"/>
          </a:p>
          <a:p>
            <a:pPr lvl="1"/>
            <a:endParaRPr lang="sr-Cyrl-RS" dirty="0" smtClean="0"/>
          </a:p>
          <a:p>
            <a:pPr marL="344487" lvl="1" indent="0">
              <a:buNone/>
            </a:pPr>
            <a:endParaRPr lang="sr-Cyrl-RS" dirty="0" smtClean="0"/>
          </a:p>
          <a:p>
            <a:pPr lvl="1"/>
            <a:endParaRPr lang="sr-Cyrl-R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8410" y="3406588"/>
            <a:ext cx="5182440" cy="334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9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23" y="2319788"/>
            <a:ext cx="8655050" cy="588487"/>
          </a:xfrm>
        </p:spPr>
        <p:txBody>
          <a:bodyPr/>
          <a:lstStyle/>
          <a:p>
            <a:r>
              <a:rPr lang="sr-Cyrl-CS" dirty="0" smtClean="0"/>
              <a:t>Аутори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3051544"/>
            <a:ext cx="8655050" cy="3294701"/>
          </a:xfrm>
        </p:spPr>
        <p:txBody>
          <a:bodyPr/>
          <a:lstStyle/>
          <a:p>
            <a:r>
              <a:rPr lang="sr-Cyrl-CS" dirty="0" smtClean="0"/>
              <a:t>Биљана Грујовић</a:t>
            </a:r>
            <a:r>
              <a:rPr lang="sr-Latn-RS" dirty="0" smtClean="0"/>
              <a:t> </a:t>
            </a:r>
            <a:r>
              <a:rPr lang="sr-Cyrl-CS" dirty="0" smtClean="0"/>
              <a:t>– </a:t>
            </a:r>
            <a:r>
              <a:rPr lang="en-US" dirty="0" smtClean="0"/>
              <a:t>biljana.grujovic@jkpgm.rs</a:t>
            </a:r>
            <a:endParaRPr lang="sr-Cyrl-CS" dirty="0" smtClean="0"/>
          </a:p>
          <a:p>
            <a:pPr lvl="1"/>
            <a:r>
              <a:rPr lang="sr-Cyrl-CS" dirty="0" smtClean="0"/>
              <a:t>ЈКП Горњи Милановац</a:t>
            </a:r>
            <a:r>
              <a:rPr lang="sr-Latn-RS" dirty="0" smtClean="0"/>
              <a:t>  </a:t>
            </a:r>
            <a:r>
              <a:rPr lang="sr-Latn-RS" dirty="0" smtClean="0">
                <a:hlinkClick r:id="rId2"/>
              </a:rPr>
              <a:t>(www.jkpgm.rs)</a:t>
            </a:r>
            <a:endParaRPr lang="sr-Cyrl-CS" dirty="0" smtClean="0"/>
          </a:p>
          <a:p>
            <a:pPr lvl="1"/>
            <a:r>
              <a:rPr lang="ru-RU" dirty="0"/>
              <a:t>Војводе Живојина Мишића </a:t>
            </a:r>
            <a:r>
              <a:rPr lang="ru-RU" dirty="0" smtClean="0"/>
              <a:t>23</a:t>
            </a:r>
            <a:r>
              <a:rPr lang="sr-Latn-RS" dirty="0" smtClean="0"/>
              <a:t>, </a:t>
            </a:r>
            <a:r>
              <a:rPr lang="ru-RU" dirty="0" smtClean="0"/>
              <a:t>Горњи Милановац</a:t>
            </a:r>
            <a:endParaRPr lang="sr-Latn-RS" dirty="0"/>
          </a:p>
          <a:p>
            <a:pPr lvl="1"/>
            <a:r>
              <a:rPr lang="sr-Latn-RS" dirty="0" smtClean="0"/>
              <a:t>032/716-910</a:t>
            </a:r>
            <a:endParaRPr lang="sr-Cyrl-CS" dirty="0" smtClean="0"/>
          </a:p>
          <a:p>
            <a:endParaRPr lang="sr-Cyrl-CS" dirty="0"/>
          </a:p>
          <a:p>
            <a:r>
              <a:rPr lang="sr-Cyrl-CS" dirty="0" smtClean="0"/>
              <a:t>Милош  </a:t>
            </a:r>
            <a:r>
              <a:rPr lang="sr-Cyrl-RS" dirty="0" smtClean="0"/>
              <a:t>Милићевић</a:t>
            </a:r>
            <a:r>
              <a:rPr lang="sr-Latn-RS" dirty="0" smtClean="0"/>
              <a:t> </a:t>
            </a:r>
            <a:r>
              <a:rPr lang="sr-Cyrl-CS" dirty="0" smtClean="0"/>
              <a:t>– </a:t>
            </a:r>
            <a:r>
              <a:rPr lang="sr-Latn-RS" dirty="0" smtClean="0"/>
              <a:t>milos@livona.rs</a:t>
            </a:r>
            <a:endParaRPr lang="sr-Cyrl-CS" dirty="0" smtClean="0"/>
          </a:p>
          <a:p>
            <a:pPr lvl="1"/>
            <a:r>
              <a:rPr lang="sr-Cyrl-CS" dirty="0" smtClean="0"/>
              <a:t>Ливона д.о.о.</a:t>
            </a:r>
            <a:r>
              <a:rPr lang="sr-Latn-RS" dirty="0" smtClean="0"/>
              <a:t>  </a:t>
            </a:r>
            <a:r>
              <a:rPr lang="sr-Latn-RS" dirty="0" smtClean="0">
                <a:hlinkClick r:id="rId3"/>
              </a:rPr>
              <a:t>(www.livona.rs)</a:t>
            </a:r>
            <a:endParaRPr lang="sr-Cyrl-CS" dirty="0" smtClean="0"/>
          </a:p>
          <a:p>
            <a:pPr lvl="1"/>
            <a:r>
              <a:rPr lang="sr-Cyrl-CS" dirty="0" smtClean="0"/>
              <a:t>Бежанијских илегалаца 8, Нови Београд</a:t>
            </a:r>
          </a:p>
          <a:p>
            <a:pPr lvl="1"/>
            <a:r>
              <a:rPr lang="sr-Cyrl-CS" dirty="0" smtClean="0"/>
              <a:t>011/3015-884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2423" y="1483360"/>
            <a:ext cx="8655050" cy="58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r-Cyrl-CS" kern="0" dirty="0" smtClean="0"/>
              <a:t>Хвала на пажњи!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483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25" y="2589863"/>
            <a:ext cx="5081850" cy="32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Статистика водоводне мреже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Статистика</a:t>
            </a:r>
          </a:p>
          <a:p>
            <a:pPr lvl="1"/>
            <a:r>
              <a:rPr lang="sr-Cyrl-CS" dirty="0" smtClean="0"/>
              <a:t>Општина: 24000 становника</a:t>
            </a:r>
          </a:p>
          <a:p>
            <a:pPr lvl="1"/>
            <a:r>
              <a:rPr lang="sr-Cyrl-CS" dirty="0" smtClean="0"/>
              <a:t>Дужина водоводне мреже – 260км</a:t>
            </a:r>
          </a:p>
          <a:p>
            <a:pPr lvl="1"/>
            <a:r>
              <a:rPr lang="sr-Cyrl-CS" dirty="0"/>
              <a:t>Број прикључака – 9369</a:t>
            </a:r>
          </a:p>
          <a:p>
            <a:pPr lvl="1"/>
            <a:r>
              <a:rPr lang="sr-Cyrl-CS" dirty="0"/>
              <a:t>Број потрошача – 11320</a:t>
            </a:r>
          </a:p>
          <a:p>
            <a:endParaRPr lang="sr-Cyrl-CS" dirty="0" smtClean="0"/>
          </a:p>
          <a:p>
            <a:r>
              <a:rPr lang="sr-Cyrl-CS" dirty="0" smtClean="0"/>
              <a:t>Структура мреже</a:t>
            </a:r>
            <a:endParaRPr lang="sr-Cyrl-CS" dirty="0"/>
          </a:p>
          <a:p>
            <a:pPr lvl="1"/>
            <a:r>
              <a:rPr lang="sr-Cyrl-CS" dirty="0" smtClean="0"/>
              <a:t>Фабрика воде</a:t>
            </a:r>
          </a:p>
          <a:p>
            <a:pPr lvl="1"/>
            <a:r>
              <a:rPr lang="sr-Cyrl-CS" dirty="0" smtClean="0"/>
              <a:t>Постројење за пречишћавање </a:t>
            </a:r>
            <a:br>
              <a:rPr lang="sr-Cyrl-CS" dirty="0" smtClean="0"/>
            </a:br>
            <a:r>
              <a:rPr lang="sr-Cyrl-CS" dirty="0" smtClean="0"/>
              <a:t>отпадних вода</a:t>
            </a:r>
          </a:p>
          <a:p>
            <a:pPr lvl="1"/>
            <a:r>
              <a:rPr lang="sr-Cyrl-CS" dirty="0" smtClean="0"/>
              <a:t>Четири водоводна система </a:t>
            </a:r>
          </a:p>
          <a:p>
            <a:pPr lvl="2"/>
            <a:r>
              <a:rPr lang="sr-Cyrl-CS" dirty="0" smtClean="0"/>
              <a:t>Један регионални – Рзав</a:t>
            </a:r>
            <a:endParaRPr lang="sr-Latn-RS" dirty="0" smtClean="0"/>
          </a:p>
          <a:p>
            <a:pPr lvl="1"/>
            <a:r>
              <a:rPr lang="sr-Cyrl-CS" dirty="0" smtClean="0"/>
              <a:t>Даљинско управљање</a:t>
            </a:r>
            <a:r>
              <a:rPr lang="en-US" dirty="0" smtClean="0"/>
              <a:t> </a:t>
            </a:r>
            <a:r>
              <a:rPr lang="sr-Cyrl-RS" dirty="0" smtClean="0"/>
              <a:t>и надзор</a:t>
            </a:r>
            <a:endParaRPr lang="sr-Cyrl-CS" dirty="0" smtClean="0"/>
          </a:p>
          <a:p>
            <a:pPr marL="0" indent="0">
              <a:buNone/>
            </a:pPr>
            <a:endParaRPr lang="sr-Cyrl-CS" dirty="0" smtClean="0"/>
          </a:p>
          <a:p>
            <a:endParaRPr lang="sr-Cyrl-CS" dirty="0" smtClean="0"/>
          </a:p>
        </p:txBody>
      </p:sp>
    </p:spTree>
    <p:extLst>
      <p:ext uri="{BB962C8B-B14F-4D97-AF65-F5344CB8AC3E}">
        <p14:creationId xmlns:p14="http://schemas.microsoft.com/office/powerpoint/2010/main" val="16388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Повод за ГИС - типични проблеми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Различити извори података</a:t>
            </a:r>
          </a:p>
          <a:p>
            <a:pPr lvl="1"/>
            <a:r>
              <a:rPr lang="sr-Cyrl-RS" dirty="0" smtClean="0"/>
              <a:t>Подаци разбацани по службама, у фиокама, неажурни</a:t>
            </a:r>
          </a:p>
          <a:p>
            <a:pPr lvl="1"/>
            <a:r>
              <a:rPr lang="sr-Cyrl-RS" dirty="0" smtClean="0"/>
              <a:t>Гомила </a:t>
            </a:r>
            <a:r>
              <a:rPr lang="sr-Latn-RS" dirty="0" smtClean="0"/>
              <a:t>AutoCAD</a:t>
            </a:r>
            <a:r>
              <a:rPr lang="sr-Cyrl-RS" dirty="0" smtClean="0"/>
              <a:t> датотека са подацима о мрежи</a:t>
            </a:r>
            <a:br>
              <a:rPr lang="sr-Cyrl-RS" dirty="0" smtClean="0"/>
            </a:br>
            <a:endParaRPr lang="sr-Cyrl-RS" dirty="0" smtClean="0"/>
          </a:p>
          <a:p>
            <a:r>
              <a:rPr lang="sr-Cyrl-CS" dirty="0" smtClean="0"/>
              <a:t>Недостатак тачне локације</a:t>
            </a:r>
          </a:p>
          <a:p>
            <a:pPr lvl="1"/>
            <a:r>
              <a:rPr lang="sr-Cyrl-RS" dirty="0" smtClean="0"/>
              <a:t>Већи део мреже се води као „претпостављено стање“</a:t>
            </a:r>
          </a:p>
          <a:p>
            <a:pPr lvl="1"/>
            <a:r>
              <a:rPr lang="sr-Cyrl-CS" dirty="0" smtClean="0"/>
              <a:t>Отежана анализа	</a:t>
            </a:r>
          </a:p>
          <a:p>
            <a:pPr lvl="1"/>
            <a:r>
              <a:rPr lang="sr-Cyrl-CS" dirty="0" smtClean="0"/>
              <a:t>Отежано планирање</a:t>
            </a:r>
          </a:p>
          <a:p>
            <a:endParaRPr lang="sr-Cyrl-CS" dirty="0" smtClean="0"/>
          </a:p>
          <a:p>
            <a:r>
              <a:rPr lang="sr-Cyrl-CS" dirty="0" smtClean="0"/>
              <a:t>Непотпун попис имовине предузећа</a:t>
            </a:r>
          </a:p>
          <a:p>
            <a:pPr lvl="1"/>
            <a:r>
              <a:rPr lang="sr-Cyrl-CS" dirty="0" smtClean="0"/>
              <a:t>Тачан попис само за водомере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Средства за рад и резултати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ГИС решење</a:t>
            </a:r>
          </a:p>
          <a:p>
            <a:pPr lvl="1"/>
            <a:r>
              <a:rPr lang="en-US" dirty="0"/>
              <a:t>AED-SICAD </a:t>
            </a:r>
            <a:r>
              <a:rPr lang="en-US" dirty="0" err="1"/>
              <a:t>ArcFM</a:t>
            </a:r>
            <a:r>
              <a:rPr lang="en-US" dirty="0"/>
              <a:t> </a:t>
            </a:r>
            <a:r>
              <a:rPr lang="en-US" dirty="0" smtClean="0"/>
              <a:t>UT </a:t>
            </a:r>
            <a:endParaRPr lang="en-US" dirty="0"/>
          </a:p>
          <a:p>
            <a:r>
              <a:rPr lang="sr-Cyrl-CS" dirty="0" smtClean="0"/>
              <a:t>ГПС опрема за прикупљање података</a:t>
            </a:r>
          </a:p>
          <a:p>
            <a:pPr lvl="1"/>
            <a:r>
              <a:rPr lang="sr-Cyrl-RS" dirty="0" smtClean="0"/>
              <a:t>Професионални </a:t>
            </a:r>
            <a:r>
              <a:rPr lang="en-US" dirty="0" smtClean="0"/>
              <a:t>Trimble </a:t>
            </a:r>
            <a:r>
              <a:rPr lang="sr-Cyrl-RS" dirty="0" smtClean="0"/>
              <a:t>ГПС уређаји</a:t>
            </a:r>
          </a:p>
          <a:p>
            <a:pPr lvl="1"/>
            <a:endParaRPr lang="sr-Cyrl-RS" dirty="0"/>
          </a:p>
          <a:p>
            <a:r>
              <a:rPr lang="sr-Cyrl-RS" dirty="0" smtClean="0"/>
              <a:t>Резултати</a:t>
            </a:r>
          </a:p>
          <a:p>
            <a:pPr lvl="1"/>
            <a:r>
              <a:rPr lang="sr-Cyrl-RS" dirty="0" smtClean="0"/>
              <a:t>Унето око 95</a:t>
            </a:r>
            <a:r>
              <a:rPr lang="sr-Cyrl-RS" dirty="0"/>
              <a:t>% мреже (цевовод)</a:t>
            </a:r>
          </a:p>
          <a:p>
            <a:pPr lvl="1"/>
            <a:r>
              <a:rPr lang="sr-Cyrl-RS" dirty="0" smtClean="0"/>
              <a:t>Више од 30</a:t>
            </a:r>
            <a:r>
              <a:rPr lang="sr-Cyrl-RS" dirty="0"/>
              <a:t>% прикључака у бази</a:t>
            </a:r>
          </a:p>
          <a:p>
            <a:pPr lvl="1"/>
            <a:r>
              <a:rPr lang="sr-Cyrl-RS" dirty="0" smtClean="0"/>
              <a:t>Верификована топологија </a:t>
            </a:r>
            <a:r>
              <a:rPr lang="sr-Cyrl-RS" dirty="0"/>
              <a:t>унете мреже</a:t>
            </a:r>
          </a:p>
          <a:p>
            <a:pPr lvl="1"/>
            <a:r>
              <a:rPr lang="sr-Cyrl-RS" dirty="0" smtClean="0"/>
              <a:t>Сви </a:t>
            </a:r>
            <a:r>
              <a:rPr lang="sr-Cyrl-RS" dirty="0"/>
              <a:t>резервоари, изворишта, црпне и бустер станице у </a:t>
            </a:r>
            <a:r>
              <a:rPr lang="sr-Cyrl-RS" dirty="0" smtClean="0"/>
              <a:t>бази</a:t>
            </a:r>
          </a:p>
          <a:p>
            <a:pPr lvl="1"/>
            <a:endParaRPr lang="sr-Cyrl-CS" dirty="0" smtClean="0"/>
          </a:p>
          <a:p>
            <a:pPr lvl="1"/>
            <a:endParaRPr lang="sr-Cyrl-CS" dirty="0" smtClean="0"/>
          </a:p>
        </p:txBody>
      </p:sp>
    </p:spTree>
    <p:extLst>
      <p:ext uri="{BB962C8B-B14F-4D97-AF65-F5344CB8AC3E}">
        <p14:creationId xmlns:p14="http://schemas.microsoft.com/office/powerpoint/2010/main" val="20772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ГИС решење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44115"/>
            <a:ext cx="4845050" cy="3346986"/>
          </a:xfrm>
        </p:spPr>
        <p:txBody>
          <a:bodyPr/>
          <a:lstStyle/>
          <a:p>
            <a:r>
              <a:rPr lang="en-US" dirty="0"/>
              <a:t>AED-SICAD </a:t>
            </a:r>
            <a:r>
              <a:rPr lang="en-US" dirty="0" err="1"/>
              <a:t>ArcFM</a:t>
            </a:r>
            <a:r>
              <a:rPr lang="en-US" dirty="0"/>
              <a:t> UT </a:t>
            </a:r>
          </a:p>
          <a:p>
            <a:pPr lvl="1"/>
            <a:r>
              <a:rPr lang="sr-Cyrl-RS" dirty="0" smtClean="0"/>
              <a:t>Наменско </a:t>
            </a:r>
            <a:r>
              <a:rPr lang="sr-Cyrl-RS" dirty="0"/>
              <a:t>решење за водоводе, </a:t>
            </a:r>
            <a:br>
              <a:rPr lang="sr-Cyrl-RS" dirty="0"/>
            </a:br>
            <a:r>
              <a:rPr lang="sr-Cyrl-RS" dirty="0"/>
              <a:t>електродистрибутивне системе, </a:t>
            </a:r>
            <a:r>
              <a:rPr lang="sr-Cyrl-RS" dirty="0" smtClean="0"/>
              <a:t>телефонију</a:t>
            </a:r>
            <a:r>
              <a:rPr lang="en-US" smtClean="0"/>
              <a:t>,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>оптички интернет, гасоводе…</a:t>
            </a:r>
          </a:p>
          <a:p>
            <a:pPr lvl="1"/>
            <a:r>
              <a:rPr lang="sr-Cyrl-RS" dirty="0"/>
              <a:t>Професионални алат за инфраструктурни ГИС </a:t>
            </a:r>
            <a:endParaRPr lang="sr-Latn-RS" dirty="0" smtClean="0"/>
          </a:p>
          <a:p>
            <a:pPr lvl="1"/>
            <a:r>
              <a:rPr lang="sr-Cyrl-RS" dirty="0"/>
              <a:t>Апликативни </a:t>
            </a:r>
            <a:r>
              <a:rPr lang="sr-Cyrl-RS" dirty="0" smtClean="0"/>
              <a:t>слој</a:t>
            </a:r>
            <a:endParaRPr lang="sr-Latn-RS" dirty="0"/>
          </a:p>
          <a:p>
            <a:pPr lvl="1"/>
            <a:r>
              <a:rPr lang="sr-Cyrl-RS" dirty="0" smtClean="0"/>
              <a:t>Базни слој</a:t>
            </a:r>
          </a:p>
          <a:p>
            <a:pPr lvl="2"/>
            <a:r>
              <a:rPr lang="en-US" dirty="0"/>
              <a:t>ESRI ArcGIS Desktop Standard (</a:t>
            </a:r>
            <a:r>
              <a:rPr lang="en-US" dirty="0" err="1"/>
              <a:t>ArcEditor</a:t>
            </a:r>
            <a:r>
              <a:rPr lang="en-US" dirty="0"/>
              <a:t>)</a:t>
            </a:r>
            <a:endParaRPr lang="sr-Cyrl-RS" dirty="0"/>
          </a:p>
          <a:p>
            <a:pPr lvl="2"/>
            <a:r>
              <a:rPr lang="sr-Cyrl-RS" dirty="0" smtClean="0"/>
              <a:t>Опште </a:t>
            </a:r>
            <a:r>
              <a:rPr lang="sr-Cyrl-RS" dirty="0"/>
              <a:t>ГИС функције</a:t>
            </a:r>
          </a:p>
          <a:p>
            <a:pPr marL="344487" lvl="1" indent="0">
              <a:buNone/>
            </a:pP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56" y="4206324"/>
            <a:ext cx="3159783" cy="21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52" y="1349634"/>
            <a:ext cx="28463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1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ГПС опрема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Опрема за мерења, навигацију и прикупљање података</a:t>
            </a:r>
          </a:p>
          <a:p>
            <a:endParaRPr lang="x-none" dirty="0"/>
          </a:p>
          <a:p>
            <a:r>
              <a:rPr lang="en-US" dirty="0"/>
              <a:t>Trimble </a:t>
            </a:r>
            <a:r>
              <a:rPr lang="x-none" dirty="0"/>
              <a:t>Geo</a:t>
            </a:r>
            <a:r>
              <a:rPr lang="sr-Cyrl-RS" dirty="0"/>
              <a:t>Е</a:t>
            </a:r>
            <a:r>
              <a:rPr lang="en-US" dirty="0" err="1" smtClean="0"/>
              <a:t>xplorer</a:t>
            </a:r>
            <a:r>
              <a:rPr lang="sr-Cyrl-RS" dirty="0" smtClean="0"/>
              <a:t> </a:t>
            </a:r>
            <a:r>
              <a:rPr lang="en-US" dirty="0" smtClean="0"/>
              <a:t>/ </a:t>
            </a:r>
            <a:r>
              <a:rPr lang="x-none" dirty="0"/>
              <a:t>1 систем</a:t>
            </a:r>
          </a:p>
          <a:p>
            <a:pPr lvl="1"/>
            <a:r>
              <a:rPr lang="x-none" dirty="0"/>
              <a:t>Прецизна мерења и навигација </a:t>
            </a:r>
            <a:r>
              <a:rPr lang="x-none"/>
              <a:t>до </a:t>
            </a:r>
            <a:r>
              <a:rPr lang="x-none" smtClean="0"/>
              <a:t>објеката</a:t>
            </a:r>
            <a:endParaRPr lang="x-none" dirty="0"/>
          </a:p>
          <a:p>
            <a:pPr lvl="1"/>
            <a:r>
              <a:rPr lang="x-none" dirty="0"/>
              <a:t>ГПС </a:t>
            </a:r>
            <a:r>
              <a:rPr lang="x-none"/>
              <a:t>мерење </a:t>
            </a:r>
            <a:r>
              <a:rPr lang="x-none" smtClean="0"/>
              <a:t>тачности</a:t>
            </a:r>
            <a:r>
              <a:rPr lang="sr-Cyrl-RS" dirty="0" smtClean="0"/>
              <a:t> </a:t>
            </a:r>
            <a:r>
              <a:rPr lang="en-US" dirty="0" smtClean="0"/>
              <a:t>5</a:t>
            </a:r>
            <a:r>
              <a:rPr lang="x-none" dirty="0"/>
              <a:t>0</a:t>
            </a:r>
            <a:r>
              <a:rPr lang="en-US" dirty="0"/>
              <a:t> cm </a:t>
            </a:r>
            <a:endParaRPr lang="x-none" dirty="0"/>
          </a:p>
          <a:p>
            <a:pPr lvl="1"/>
            <a:r>
              <a:rPr lang="x-none" dirty="0"/>
              <a:t>Прикупљање или ажурирање података</a:t>
            </a:r>
          </a:p>
          <a:p>
            <a:pPr lvl="1"/>
            <a:endParaRPr lang="x-none" dirty="0"/>
          </a:p>
          <a:p>
            <a:pPr lvl="1"/>
            <a:endParaRPr lang="sr-Latn-CS" dirty="0"/>
          </a:p>
          <a:p>
            <a:r>
              <a:rPr lang="sr-Latn-CS" dirty="0"/>
              <a:t>Софтвери</a:t>
            </a:r>
          </a:p>
          <a:p>
            <a:pPr lvl="1"/>
            <a:r>
              <a:rPr lang="sr-Latn-CS" dirty="0"/>
              <a:t>Trimble Terrasync теренски софтвер</a:t>
            </a:r>
          </a:p>
          <a:p>
            <a:pPr lvl="1"/>
            <a:r>
              <a:rPr lang="sr-Latn-CS" dirty="0"/>
              <a:t>Trimble Pathfinder Office накнадна обрада и извоз у ГИС</a:t>
            </a:r>
            <a:endParaRPr lang="ru-RU" dirty="0"/>
          </a:p>
          <a:p>
            <a:endParaRPr lang="sr-Latn-R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6" y="2530475"/>
            <a:ext cx="12192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2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Архитектура система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0" y="3150954"/>
            <a:ext cx="2080706" cy="25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53" y="2334043"/>
            <a:ext cx="416127" cy="88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Milos\Desktop\UTarchitectureTranspar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89" y="2320925"/>
            <a:ext cx="6305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651" y="1941418"/>
            <a:ext cx="202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Извори података</a:t>
            </a: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6" y="5487893"/>
            <a:ext cx="1210338" cy="1019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Садржај базе података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44114"/>
            <a:ext cx="4247642" cy="5131590"/>
          </a:xfrm>
        </p:spPr>
        <p:txBody>
          <a:bodyPr/>
          <a:lstStyle/>
          <a:p>
            <a:r>
              <a:rPr lang="sr-Cyrl-RS" dirty="0" smtClean="0"/>
              <a:t>Водоводна мрежа</a:t>
            </a:r>
          </a:p>
          <a:p>
            <a:pPr lvl="1"/>
            <a:r>
              <a:rPr lang="sr-Cyrl-RS" dirty="0" smtClean="0"/>
              <a:t>Цевовод</a:t>
            </a:r>
          </a:p>
          <a:p>
            <a:pPr lvl="1"/>
            <a:r>
              <a:rPr lang="sr-Cyrl-RS" dirty="0" smtClean="0"/>
              <a:t>Вентили</a:t>
            </a:r>
          </a:p>
          <a:p>
            <a:pPr lvl="1"/>
            <a:r>
              <a:rPr lang="sr-Cyrl-RS" dirty="0" smtClean="0"/>
              <a:t>Резервоари </a:t>
            </a:r>
          </a:p>
          <a:p>
            <a:pPr lvl="1"/>
            <a:r>
              <a:rPr lang="sr-Cyrl-RS" dirty="0" smtClean="0"/>
              <a:t>Прикључци</a:t>
            </a:r>
          </a:p>
          <a:p>
            <a:pPr lvl="1"/>
            <a:r>
              <a:rPr lang="sr-Cyrl-RS" dirty="0" smtClean="0"/>
              <a:t>Шахте, водомери, итд…</a:t>
            </a:r>
          </a:p>
          <a:p>
            <a:pPr marL="344487" lvl="1" indent="0">
              <a:buNone/>
            </a:pPr>
            <a:endParaRPr lang="sr-Cyrl-RS" dirty="0"/>
          </a:p>
          <a:p>
            <a:r>
              <a:rPr lang="sr-Cyrl-RS" dirty="0"/>
              <a:t>Комунална инфраструктура</a:t>
            </a:r>
          </a:p>
          <a:p>
            <a:pPr lvl="1"/>
            <a:r>
              <a:rPr lang="sr-Cyrl-RS" dirty="0"/>
              <a:t>Контејнерска места</a:t>
            </a:r>
          </a:p>
          <a:p>
            <a:pPr marL="344487" lvl="1" indent="0">
              <a:buNone/>
            </a:pPr>
            <a:endParaRPr lang="sr-Cyrl-RS" dirty="0" smtClean="0"/>
          </a:p>
          <a:p>
            <a:r>
              <a:rPr lang="sr-Cyrl-RS" dirty="0" smtClean="0"/>
              <a:t>Позадински </a:t>
            </a:r>
            <a:r>
              <a:rPr lang="sr-Cyrl-RS" dirty="0"/>
              <a:t>подаци</a:t>
            </a:r>
          </a:p>
          <a:p>
            <a:pPr lvl="1"/>
            <a:r>
              <a:rPr lang="sr-Cyrl-RS" dirty="0"/>
              <a:t>Растерске подлоге</a:t>
            </a:r>
          </a:p>
          <a:p>
            <a:pPr lvl="1"/>
            <a:r>
              <a:rPr lang="sr-Cyrl-RS" dirty="0"/>
              <a:t>Векторске подлоге</a:t>
            </a:r>
          </a:p>
          <a:p>
            <a:pPr marL="344487" lvl="1" indent="0">
              <a:buNone/>
            </a:pPr>
            <a:endParaRPr lang="sr-Cyrl-RS" dirty="0" smtClean="0"/>
          </a:p>
          <a:p>
            <a:r>
              <a:rPr lang="sr-Cyrl-RS" dirty="0" smtClean="0"/>
              <a:t>ГИС Гробља ЈКП ГМ – у изради</a:t>
            </a:r>
          </a:p>
          <a:p>
            <a:pPr lvl="1"/>
            <a:endParaRPr lang="sr-Cyrl-RS" dirty="0"/>
          </a:p>
          <a:p>
            <a:pPr lvl="1"/>
            <a:endParaRPr lang="sr-Cyrl-RS" dirty="0" smtClean="0"/>
          </a:p>
          <a:p>
            <a:pPr lvl="1"/>
            <a:endParaRPr lang="sr-Cyrl-RS" dirty="0"/>
          </a:p>
          <a:p>
            <a:pPr marL="344487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32" y="4308628"/>
            <a:ext cx="2224662" cy="2137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85" y="786315"/>
            <a:ext cx="3719513" cy="340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73" y="3443934"/>
            <a:ext cx="3499633" cy="23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4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SGIS_2014">
  <a:themeElements>
    <a:clrScheme name="">
      <a:dk1>
        <a:srgbClr val="000000"/>
      </a:dk1>
      <a:lt1>
        <a:srgbClr val="FFFFFF"/>
      </a:lt1>
      <a:dk2>
        <a:srgbClr val="000000"/>
      </a:dk2>
      <a:lt2>
        <a:srgbClr val="1C3444"/>
      </a:lt2>
      <a:accent1>
        <a:srgbClr val="3B6E8F"/>
      </a:accent1>
      <a:accent2>
        <a:srgbClr val="BF311A"/>
      </a:accent2>
      <a:accent3>
        <a:srgbClr val="FFFFFF"/>
      </a:accent3>
      <a:accent4>
        <a:srgbClr val="000000"/>
      </a:accent4>
      <a:accent5>
        <a:srgbClr val="AFBAC6"/>
      </a:accent5>
      <a:accent6>
        <a:srgbClr val="AD2B16"/>
      </a:accent6>
      <a:hlink>
        <a:srgbClr val="FFC425"/>
      </a:hlink>
      <a:folHlink>
        <a:srgbClr val="005596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xxxxx_ProdName_PPT_0106_MG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xxxxx_ProdName_PPT_0106_MGIS 13">
        <a:dk1>
          <a:srgbClr val="000000"/>
        </a:dk1>
        <a:lt1>
          <a:srgbClr val="FFFFFF"/>
        </a:lt1>
        <a:dk2>
          <a:srgbClr val="000000"/>
        </a:dk2>
        <a:lt2>
          <a:srgbClr val="7992BB"/>
        </a:lt2>
        <a:accent1>
          <a:srgbClr val="BBE0E3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D2B16"/>
        </a:accent6>
        <a:hlink>
          <a:srgbClr val="FAC70C"/>
        </a:hlink>
        <a:folHlink>
          <a:srgbClr val="0D0D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14">
        <a:dk1>
          <a:srgbClr val="000000"/>
        </a:dk1>
        <a:lt1>
          <a:srgbClr val="FFFFFF"/>
        </a:lt1>
        <a:dk2>
          <a:srgbClr val="000000"/>
        </a:dk2>
        <a:lt2>
          <a:srgbClr val="344B70"/>
        </a:lt2>
        <a:accent1>
          <a:srgbClr val="7D98C3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BFCADE"/>
        </a:accent5>
        <a:accent6>
          <a:srgbClr val="AD2B16"/>
        </a:accent6>
        <a:hlink>
          <a:srgbClr val="FAC70C"/>
        </a:hlink>
        <a:folHlink>
          <a:srgbClr val="1D56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15">
        <a:dk1>
          <a:srgbClr val="000000"/>
        </a:dk1>
        <a:lt1>
          <a:srgbClr val="FFFFFF"/>
        </a:lt1>
        <a:dk2>
          <a:srgbClr val="000000"/>
        </a:dk2>
        <a:lt2>
          <a:srgbClr val="344B70"/>
        </a:lt2>
        <a:accent1>
          <a:srgbClr val="7399C6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BCCADF"/>
        </a:accent5>
        <a:accent6>
          <a:srgbClr val="AD2B16"/>
        </a:accent6>
        <a:hlink>
          <a:srgbClr val="FAC70C"/>
        </a:hlink>
        <a:folHlink>
          <a:srgbClr val="1D56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xxxxx_ProdName_PPT_0106_MGIS 16">
        <a:dk1>
          <a:srgbClr val="000000"/>
        </a:dk1>
        <a:lt1>
          <a:srgbClr val="FFFFFF"/>
        </a:lt1>
        <a:dk2>
          <a:srgbClr val="000000"/>
        </a:dk2>
        <a:lt2>
          <a:srgbClr val="344B70"/>
        </a:lt2>
        <a:accent1>
          <a:srgbClr val="3B6E8F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AFBAC6"/>
        </a:accent5>
        <a:accent6>
          <a:srgbClr val="AD2B16"/>
        </a:accent6>
        <a:hlink>
          <a:srgbClr val="FAC70C"/>
        </a:hlink>
        <a:folHlink>
          <a:srgbClr val="1D56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Livona - GIS Day 2014.pptx" id="{C5127C13-D7F6-4CFB-94A5-F154BE0DE956}" vid="{59B39D6B-D07B-457A-A6CC-EA242D9664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Poredjenje senzora</Template>
  <TotalTime>6573</TotalTime>
  <Words>3145</Words>
  <Application>Microsoft Office PowerPoint</Application>
  <PresentationFormat>On-screen Show (4:3)</PresentationFormat>
  <Paragraphs>393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GPSGIS_2014</vt:lpstr>
      <vt:lpstr>ИНФРАСТУКТУРНИ ГИС ЈКП ГОРЊИ МИЛАНОВАЦ</vt:lpstr>
      <vt:lpstr>ЈКП Горњи Милановац</vt:lpstr>
      <vt:lpstr>Статистика водоводне мреже</vt:lpstr>
      <vt:lpstr>Повод за ГИС - типични проблеми</vt:lpstr>
      <vt:lpstr>Средства за рад и резултати </vt:lpstr>
      <vt:lpstr>ГИС решење</vt:lpstr>
      <vt:lpstr>ГПС опрема</vt:lpstr>
      <vt:lpstr>Архитектура система</vt:lpstr>
      <vt:lpstr>Садржај базе података</vt:lpstr>
      <vt:lpstr>ГИС активности</vt:lpstr>
      <vt:lpstr>Интерфејс</vt:lpstr>
      <vt:lpstr>Легенда – тематски прикази </vt:lpstr>
      <vt:lpstr>Напредни алати </vt:lpstr>
      <vt:lpstr>Навигација</vt:lpstr>
      <vt:lpstr>Алфапанел – информације о објекту</vt:lpstr>
      <vt:lpstr>Административни алати</vt:lpstr>
      <vt:lpstr>Мрежна анализа</vt:lpstr>
      <vt:lpstr>Повезивање спољног система за наплату</vt:lpstr>
      <vt:lpstr>Алат за хидрауличке прорачуне</vt:lpstr>
      <vt:lpstr>ГИС гробља ЈКП ГМ</vt:lpstr>
      <vt:lpstr>Даљи планови за проширење система</vt:lpstr>
      <vt:lpstr>Закључак</vt:lpstr>
      <vt:lpstr>Аутори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Kikinda - status projekta</dc:title>
  <dc:creator>milos@livonagis.co.rs</dc:creator>
  <dc:description>Prikaz statusa projekta</dc:description>
  <cp:lastModifiedBy>ALEKSANDAR UROŠEVIĆ</cp:lastModifiedBy>
  <cp:revision>269</cp:revision>
  <dcterms:created xsi:type="dcterms:W3CDTF">2013-10-17T11:15:40Z</dcterms:created>
  <dcterms:modified xsi:type="dcterms:W3CDTF">2015-11-18T17:30:17Z</dcterms:modified>
</cp:coreProperties>
</file>